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sldIdLst>
    <p:sldId id="256" r:id="rId3"/>
    <p:sldId id="257" r:id="rId4"/>
    <p:sldId id="258" r:id="rId5"/>
    <p:sldId id="259" r:id="rId6"/>
    <p:sldId id="261" r:id="rId7"/>
    <p:sldId id="262" r:id="rId8"/>
    <p:sldId id="263" r:id="rId9"/>
    <p:sldId id="264" r:id="rId10"/>
    <p:sldId id="265" r:id="rId11"/>
    <p:sldId id="266" r:id="rId12"/>
    <p:sldId id="267" r:id="rId13"/>
    <p:sldId id="268" r:id="rId14"/>
    <p:sldId id="269" r:id="rId15"/>
    <p:sldId id="26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3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22F"/>
    <a:srgbClr val="0049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FAB412-2D7F-4B3C-AC14-0F5413922C6D}" v="66" dt="2021-05-26T14:25:22.3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74"/>
  </p:normalViewPr>
  <p:slideViewPr>
    <p:cSldViewPr snapToGrid="0" snapToObjects="1">
      <p:cViewPr varScale="1">
        <p:scale>
          <a:sx n="72" d="100"/>
          <a:sy n="72" d="100"/>
        </p:scale>
        <p:origin x="1308" y="66"/>
      </p:cViewPr>
      <p:guideLst>
        <p:guide orient="horz" pos="2160"/>
        <p:guide pos="53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6/14/2021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890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6/14/2021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877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6/14/2021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822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295CCF-45A9-D247-9898-8F48A86B9C12}" type="datetimeFigureOut">
              <a:rPr lang="en-US" smtClean="0">
                <a:solidFill>
                  <a:prstClr val="black">
                    <a:tint val="75000"/>
                  </a:prstClr>
                </a:solidFill>
              </a:rPr>
              <a:pPr/>
              <a:t>6/14/2021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204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295CCF-45A9-D247-9898-8F48A86B9C12}" type="datetimeFigureOut">
              <a:rPr lang="en-US" smtClean="0">
                <a:solidFill>
                  <a:prstClr val="black">
                    <a:tint val="75000"/>
                  </a:prstClr>
                </a:solidFill>
              </a:rPr>
              <a:pPr/>
              <a:t>6/14/2021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967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295CCF-45A9-D247-9898-8F48A86B9C12}" type="datetimeFigureOut">
              <a:rPr lang="en-US" smtClean="0">
                <a:solidFill>
                  <a:prstClr val="black">
                    <a:tint val="75000"/>
                  </a:prstClr>
                </a:solidFill>
              </a:rPr>
              <a:pPr/>
              <a:t>6/14/2021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525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95CCF-45A9-D247-9898-8F48A86B9C12}" type="datetimeFigureOut">
              <a:rPr lang="en-US" smtClean="0">
                <a:solidFill>
                  <a:prstClr val="black">
                    <a:tint val="75000"/>
                  </a:prstClr>
                </a:solidFill>
              </a:rPr>
              <a:pPr/>
              <a:t>6/14/2021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00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solidFill>
                  <a:prstClr val="black">
                    <a:tint val="75000"/>
                  </a:prstClr>
                </a:solidFill>
              </a:rPr>
              <a:pPr/>
              <a:t>6/14/2021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920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solidFill>
                  <a:prstClr val="black">
                    <a:tint val="75000"/>
                  </a:prstClr>
                </a:solidFill>
              </a:rPr>
              <a:pPr/>
              <a:t>6/14/2021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798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6/14/2021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06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6/14/2021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49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295CCF-45A9-D247-9898-8F48A86B9C12}"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295CCF-45A9-D247-9898-8F48A86B9C12}"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295CCF-45A9-D247-9898-8F48A86B9C12}" type="datetimeFigureOut">
              <a:rPr lang="en-US" smtClean="0"/>
              <a:t>6/14/2021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295CCF-45A9-D247-9898-8F48A86B9C12}" type="datetimeFigureOut">
              <a:rPr lang="en-US" smtClean="0"/>
              <a:t>6/14/2021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95CCF-45A9-D247-9898-8F48A86B9C12}" type="datetimeFigureOut">
              <a:rPr lang="en-US" smtClean="0"/>
              <a:t>6/14/2021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95CCF-45A9-D247-9898-8F48A86B9C12}" type="datetimeFigureOut">
              <a:rPr lang="en-US" smtClean="0"/>
              <a:t>6/14/2021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28AF9-AA14-6E48-A5C4-AA23209147E5}" type="slidenum">
              <a:rPr lang="en-US" smtClean="0"/>
              <a:t>‹#›</a:t>
            </a:fld>
            <a:endParaRPr lang="en-US"/>
          </a:p>
        </p:txBody>
      </p:sp>
    </p:spTree>
    <p:extLst>
      <p:ext uri="{BB962C8B-B14F-4D97-AF65-F5344CB8AC3E}">
        <p14:creationId xmlns:p14="http://schemas.microsoft.com/office/powerpoint/2010/main" val="566400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95CCF-45A9-D247-9898-8F48A86B9C12}" type="datetimeFigureOut">
              <a:rPr lang="en-US" smtClean="0">
                <a:solidFill>
                  <a:prstClr val="black">
                    <a:tint val="75000"/>
                  </a:prstClr>
                </a:solidFill>
              </a:rPr>
              <a:pPr/>
              <a:t>6/14/2021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988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athandwells.org.uk/schools/re-collective-worship-and-spirituality/" TargetMode="External"/><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dreads.com/quotes/66880-christ-has-no-body-now-but-yours-no-hands-no"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anglicansonline.org/basics/nicene.html"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620000"/>
            <a:ext cx="7772400" cy="2387600"/>
          </a:xfrm>
        </p:spPr>
        <p:txBody>
          <a:bodyPr>
            <a:normAutofit/>
          </a:bodyPr>
          <a:lstStyle/>
          <a:p>
            <a:pPr algn="l"/>
            <a:r>
              <a:rPr lang="en-US" sz="5500" dirty="0">
                <a:solidFill>
                  <a:schemeClr val="bg1"/>
                </a:solidFill>
                <a:latin typeface="Cambria" charset="0"/>
                <a:ea typeface="Cambria" charset="0"/>
                <a:cs typeface="Cambria" charset="0"/>
              </a:rPr>
              <a:t>Teaching about the Eucharist in school </a:t>
            </a:r>
          </a:p>
        </p:txBody>
      </p:sp>
      <p:sp>
        <p:nvSpPr>
          <p:cNvPr id="3" name="Subtitle 2"/>
          <p:cNvSpPr>
            <a:spLocks noGrp="1"/>
          </p:cNvSpPr>
          <p:nvPr>
            <p:ph type="subTitle" idx="1"/>
          </p:nvPr>
        </p:nvSpPr>
        <p:spPr>
          <a:xfrm>
            <a:off x="720000" y="4500000"/>
            <a:ext cx="7739788" cy="1655762"/>
          </a:xfrm>
        </p:spPr>
        <p:txBody>
          <a:bodyPr>
            <a:normAutofit/>
          </a:bodyPr>
          <a:lstStyle/>
          <a:p>
            <a:pPr algn="l"/>
            <a:r>
              <a:rPr lang="en-US" sz="3000" dirty="0">
                <a:solidFill>
                  <a:schemeClr val="bg1"/>
                </a:solidFill>
              </a:rPr>
              <a:t>Fr Jeremy Hellier </a:t>
            </a:r>
          </a:p>
          <a:p>
            <a:pPr algn="l"/>
            <a:r>
              <a:rPr lang="en-US" sz="3000" dirty="0">
                <a:solidFill>
                  <a:schemeClr val="bg1"/>
                </a:solidFill>
              </a:rPr>
              <a:t>Secondary RE Adviser </a:t>
            </a:r>
          </a:p>
          <a:p>
            <a:pPr algn="l"/>
            <a:r>
              <a:rPr lang="en-US" sz="3000" dirty="0">
                <a:solidFill>
                  <a:schemeClr val="bg1"/>
                </a:solidFill>
              </a:rPr>
              <a:t>June 2021 </a:t>
            </a:r>
          </a:p>
        </p:txBody>
      </p:sp>
    </p:spTree>
    <p:extLst>
      <p:ext uri="{BB962C8B-B14F-4D97-AF65-F5344CB8AC3E}">
        <p14:creationId xmlns:p14="http://schemas.microsoft.com/office/powerpoint/2010/main" val="603939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r>
              <a:rPr lang="en-US" sz="5000" dirty="0">
                <a:solidFill>
                  <a:srgbClr val="78A22F"/>
                </a:solidFill>
                <a:latin typeface="Cambria" charset="0"/>
                <a:ea typeface="Cambria" charset="0"/>
                <a:cs typeface="Cambria" charset="0"/>
              </a:rPr>
              <a:t>Mission and </a:t>
            </a:r>
            <a:br>
              <a:rPr lang="en-US" sz="5000" dirty="0">
                <a:solidFill>
                  <a:srgbClr val="78A22F"/>
                </a:solidFill>
                <a:latin typeface="Cambria" charset="0"/>
                <a:ea typeface="Cambria" charset="0"/>
                <a:cs typeface="Cambria" charset="0"/>
              </a:rPr>
            </a:br>
            <a:r>
              <a:rPr lang="en-US" sz="5000" dirty="0">
                <a:solidFill>
                  <a:srgbClr val="78A22F"/>
                </a:solidFill>
                <a:latin typeface="Cambria" charset="0"/>
                <a:ea typeface="Cambria" charset="0"/>
                <a:cs typeface="Cambria" charset="0"/>
              </a:rPr>
              <a:t>Sending Out </a:t>
            </a:r>
          </a:p>
        </p:txBody>
      </p:sp>
      <p:sp>
        <p:nvSpPr>
          <p:cNvPr id="6" name="Content Placeholder 5">
            <a:extLst>
              <a:ext uri="{FF2B5EF4-FFF2-40B4-BE49-F238E27FC236}">
                <a16:creationId xmlns:a16="http://schemas.microsoft.com/office/drawing/2014/main" id="{989E5CCC-380A-414D-B96D-E76E60C64B33}"/>
              </a:ext>
            </a:extLst>
          </p:cNvPr>
          <p:cNvSpPr>
            <a:spLocks noGrp="1"/>
          </p:cNvSpPr>
          <p:nvPr>
            <p:ph idx="1"/>
          </p:nvPr>
        </p:nvSpPr>
        <p:spPr/>
        <p:txBody>
          <a:bodyPr>
            <a:normAutofit/>
          </a:bodyPr>
          <a:lstStyle/>
          <a:p>
            <a:pPr lvl="1"/>
            <a:r>
              <a:rPr lang="en-GB" dirty="0"/>
              <a:t>Following the receiving of the sacrament there is usually a prayer of thanksgiving. This may include the words ‘Send us out into the world in the power of your Spirit to live and work to your praise and glory.’ </a:t>
            </a:r>
          </a:p>
          <a:p>
            <a:pPr lvl="1"/>
            <a:r>
              <a:rPr lang="en-GB" dirty="0"/>
              <a:t>Thus those who have received the sacrament are now charged with the </a:t>
            </a:r>
            <a:r>
              <a:rPr lang="en-GB" b="1" dirty="0"/>
              <a:t>mission</a:t>
            </a:r>
            <a:r>
              <a:rPr lang="en-GB" dirty="0"/>
              <a:t> of the church. This involves living Christian lives and trying to make the world the sort of place that God intended. </a:t>
            </a:r>
          </a:p>
          <a:p>
            <a:pPr lvl="1"/>
            <a:r>
              <a:rPr lang="en-GB" dirty="0"/>
              <a:t>The concluding rite involves a blessing from the priest and dismissal with the words ‘Go in peace to love and serve the Lord.’ The response is ‘in the name of Christ, </a:t>
            </a:r>
            <a:r>
              <a:rPr lang="en-GB" b="1" dirty="0"/>
              <a:t>Amen</a:t>
            </a:r>
            <a:r>
              <a:rPr lang="en-GB" dirty="0"/>
              <a:t>.’ </a:t>
            </a:r>
          </a:p>
        </p:txBody>
      </p:sp>
      <p:pic>
        <p:nvPicPr>
          <p:cNvPr id="5" name="Picture 2" descr="3 Ways to Develop a Strong Mission Statement - Business 2 Community">
            <a:extLst>
              <a:ext uri="{FF2B5EF4-FFF2-40B4-BE49-F238E27FC236}">
                <a16:creationId xmlns:a16="http://schemas.microsoft.com/office/drawing/2014/main" id="{2763BFB5-20A8-4A6F-86DA-1F65E4F04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9659" y="160707"/>
            <a:ext cx="2376264" cy="173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680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r>
              <a:rPr lang="en-US" sz="5000" dirty="0">
                <a:solidFill>
                  <a:srgbClr val="78A22F"/>
                </a:solidFill>
                <a:latin typeface="Cambria" charset="0"/>
                <a:ea typeface="Cambria" charset="0"/>
                <a:cs typeface="Cambria" charset="0"/>
              </a:rPr>
              <a:t>Mission and </a:t>
            </a:r>
            <a:br>
              <a:rPr lang="en-US" sz="5000" dirty="0">
                <a:solidFill>
                  <a:srgbClr val="78A22F"/>
                </a:solidFill>
                <a:latin typeface="Cambria" charset="0"/>
                <a:ea typeface="Cambria" charset="0"/>
                <a:cs typeface="Cambria" charset="0"/>
              </a:rPr>
            </a:br>
            <a:r>
              <a:rPr lang="en-US" sz="5000" dirty="0">
                <a:solidFill>
                  <a:srgbClr val="78A22F"/>
                </a:solidFill>
                <a:latin typeface="Cambria" charset="0"/>
                <a:ea typeface="Cambria" charset="0"/>
                <a:cs typeface="Cambria" charset="0"/>
              </a:rPr>
              <a:t>Sending Out </a:t>
            </a:r>
          </a:p>
        </p:txBody>
      </p:sp>
      <p:sp>
        <p:nvSpPr>
          <p:cNvPr id="6" name="Content Placeholder 5">
            <a:extLst>
              <a:ext uri="{FF2B5EF4-FFF2-40B4-BE49-F238E27FC236}">
                <a16:creationId xmlns:a16="http://schemas.microsoft.com/office/drawing/2014/main" id="{989E5CCC-380A-414D-B96D-E76E60C64B33}"/>
              </a:ext>
            </a:extLst>
          </p:cNvPr>
          <p:cNvSpPr>
            <a:spLocks noGrp="1"/>
          </p:cNvSpPr>
          <p:nvPr>
            <p:ph idx="1"/>
          </p:nvPr>
        </p:nvSpPr>
        <p:spPr/>
        <p:txBody>
          <a:bodyPr>
            <a:normAutofit/>
          </a:bodyPr>
          <a:lstStyle/>
          <a:p>
            <a:pPr lvl="1"/>
            <a:r>
              <a:rPr lang="en-GB" dirty="0"/>
              <a:t>Your school will have a distinctive Christian vision shared by the whole school community. </a:t>
            </a:r>
          </a:p>
          <a:p>
            <a:pPr lvl="1"/>
            <a:r>
              <a:rPr lang="en-GB" dirty="0"/>
              <a:t>So this is a moment in teaching when you could reinforce the school vision together with promoting an understanding of the global Christian vision. </a:t>
            </a:r>
          </a:p>
          <a:p>
            <a:pPr lvl="1"/>
            <a:r>
              <a:rPr lang="en-GB" dirty="0"/>
              <a:t>This is expressed in an variety of ways so here’s a moment to take a look a Christianity as a multicultural world faith. Another SIAMS objective! As an inspector I often find this is a neglected area so here’s an opportunity to link several things together. </a:t>
            </a:r>
          </a:p>
        </p:txBody>
      </p:sp>
      <p:pic>
        <p:nvPicPr>
          <p:cNvPr id="7" name="Picture 2" descr="VISION &amp; MISSION - ALhadidi Marine Services">
            <a:extLst>
              <a:ext uri="{FF2B5EF4-FFF2-40B4-BE49-F238E27FC236}">
                <a16:creationId xmlns:a16="http://schemas.microsoft.com/office/drawing/2014/main" id="{E239F3F8-7B2B-43D2-BB67-556C248DD1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350" y="188427"/>
            <a:ext cx="2534000" cy="1546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917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r>
              <a:rPr lang="en-US" sz="5000" dirty="0">
                <a:solidFill>
                  <a:srgbClr val="78A22F"/>
                </a:solidFill>
                <a:latin typeface="Cambria" charset="0"/>
                <a:ea typeface="Cambria" charset="0"/>
                <a:cs typeface="Cambria" charset="0"/>
              </a:rPr>
              <a:t>Some further </a:t>
            </a:r>
            <a:br>
              <a:rPr lang="en-US" sz="5000" dirty="0">
                <a:solidFill>
                  <a:srgbClr val="78A22F"/>
                </a:solidFill>
                <a:latin typeface="Cambria" charset="0"/>
                <a:ea typeface="Cambria" charset="0"/>
                <a:cs typeface="Cambria" charset="0"/>
              </a:rPr>
            </a:br>
            <a:r>
              <a:rPr lang="en-US" sz="5000" dirty="0">
                <a:solidFill>
                  <a:srgbClr val="78A22F"/>
                </a:solidFill>
                <a:latin typeface="Cambria" charset="0"/>
                <a:ea typeface="Cambria" charset="0"/>
                <a:cs typeface="Cambria" charset="0"/>
              </a:rPr>
              <a:t>thoughts</a:t>
            </a:r>
          </a:p>
        </p:txBody>
      </p:sp>
      <p:sp>
        <p:nvSpPr>
          <p:cNvPr id="6" name="Content Placeholder 5">
            <a:extLst>
              <a:ext uri="{FF2B5EF4-FFF2-40B4-BE49-F238E27FC236}">
                <a16:creationId xmlns:a16="http://schemas.microsoft.com/office/drawing/2014/main" id="{989E5CCC-380A-414D-B96D-E76E60C64B33}"/>
              </a:ext>
            </a:extLst>
          </p:cNvPr>
          <p:cNvSpPr>
            <a:spLocks noGrp="1"/>
          </p:cNvSpPr>
          <p:nvPr>
            <p:ph idx="1"/>
          </p:nvPr>
        </p:nvSpPr>
        <p:spPr/>
        <p:txBody>
          <a:bodyPr>
            <a:normAutofit/>
          </a:bodyPr>
          <a:lstStyle/>
          <a:p>
            <a:pPr lvl="1"/>
            <a:r>
              <a:rPr lang="en-GB" dirty="0"/>
              <a:t>Extension lessons could include a deeper look at the other sacrament of the Anglican church. For example, Baptism has water and the making pf promises as an outer sign, whilst the inner meaning is initiation onto the Christian church (contact me for further thoughts on this).</a:t>
            </a:r>
          </a:p>
          <a:p>
            <a:pPr lvl="1"/>
            <a:r>
              <a:rPr lang="en-GB" dirty="0"/>
              <a:t>Another example might be to compare and contrast different accounts of the Last Supper in the Bible. </a:t>
            </a:r>
          </a:p>
          <a:p>
            <a:pPr lvl="1"/>
            <a:r>
              <a:rPr lang="en-GB" dirty="0"/>
              <a:t>NB The Eucharist is much more than a meal. To reduce it to this is to demean its significance. Meals are about us, the Eucharist is about being drawn into the presence of God. </a:t>
            </a:r>
          </a:p>
        </p:txBody>
      </p:sp>
      <p:pic>
        <p:nvPicPr>
          <p:cNvPr id="5" name="Picture 2" descr="Saint Francis of Assisi, Awoshie-Accra Ghana - THE SACRAMENTS OF THE  CHURCH: A GENERAL INTRODUCTION 📌 Brief Explanation Of The Term Sacrament:  ▪️ Etymology The word &quot;sacrament&quot; is derived indirectly from the">
            <a:extLst>
              <a:ext uri="{FF2B5EF4-FFF2-40B4-BE49-F238E27FC236}">
                <a16:creationId xmlns:a16="http://schemas.microsoft.com/office/drawing/2014/main" id="{F7554C4B-AEB3-4A4C-A84C-2235C6023A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9154" y="157957"/>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570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r>
              <a:rPr lang="en-US" sz="5000" dirty="0">
                <a:solidFill>
                  <a:srgbClr val="78A22F"/>
                </a:solidFill>
                <a:latin typeface="Cambria" charset="0"/>
                <a:ea typeface="Cambria" charset="0"/>
                <a:cs typeface="Cambria" charset="0"/>
              </a:rPr>
              <a:t>Some further </a:t>
            </a:r>
            <a:br>
              <a:rPr lang="en-US" sz="5000" dirty="0">
                <a:solidFill>
                  <a:srgbClr val="78A22F"/>
                </a:solidFill>
                <a:latin typeface="Cambria" charset="0"/>
                <a:ea typeface="Cambria" charset="0"/>
                <a:cs typeface="Cambria" charset="0"/>
              </a:rPr>
            </a:br>
            <a:r>
              <a:rPr lang="en-US" sz="5000" dirty="0">
                <a:solidFill>
                  <a:srgbClr val="78A22F"/>
                </a:solidFill>
                <a:latin typeface="Cambria" charset="0"/>
                <a:ea typeface="Cambria" charset="0"/>
                <a:cs typeface="Cambria" charset="0"/>
              </a:rPr>
              <a:t>thoughts</a:t>
            </a:r>
          </a:p>
        </p:txBody>
      </p:sp>
      <p:sp>
        <p:nvSpPr>
          <p:cNvPr id="6" name="Content Placeholder 5">
            <a:extLst>
              <a:ext uri="{FF2B5EF4-FFF2-40B4-BE49-F238E27FC236}">
                <a16:creationId xmlns:a16="http://schemas.microsoft.com/office/drawing/2014/main" id="{989E5CCC-380A-414D-B96D-E76E60C64B33}"/>
              </a:ext>
            </a:extLst>
          </p:cNvPr>
          <p:cNvSpPr>
            <a:spLocks noGrp="1"/>
          </p:cNvSpPr>
          <p:nvPr>
            <p:ph idx="1"/>
          </p:nvPr>
        </p:nvSpPr>
        <p:spPr/>
        <p:txBody>
          <a:bodyPr>
            <a:normAutofit fontScale="92500" lnSpcReduction="10000"/>
          </a:bodyPr>
          <a:lstStyle/>
          <a:p>
            <a:pPr lvl="1"/>
            <a:r>
              <a:rPr lang="en-GB" dirty="0"/>
              <a:t>Schools should not play act the sacraments. Wherever possible, do it for real. When celebrating the Eucharist in school there will be some present who are able and willing to receive communion. </a:t>
            </a:r>
          </a:p>
          <a:p>
            <a:pPr lvl="1"/>
            <a:r>
              <a:rPr lang="en-GB" dirty="0"/>
              <a:t>Another example might be baptism. Why not find a family who wish to have a child baptised and who are not entirely comfortable with formal church. There is no reason why the baptism cannot take place in school. I’ve done this occasionally myself and it has been a wonderful occasion with a whole class interested and supportive especially if it is someone’s younger sibling. Example in pic from a school in Gloucester Diocese.</a:t>
            </a:r>
          </a:p>
          <a:p>
            <a:pPr lvl="1"/>
            <a:r>
              <a:rPr lang="en-GB" dirty="0"/>
              <a:t>Teaching about the Eucharist and Baptism shows the real depth of the Christian faith and is an opportunity for teaching to have a real impact on spiritual development.</a:t>
            </a:r>
          </a:p>
          <a:p>
            <a:pPr lvl="1"/>
            <a:endParaRPr lang="en-GB" dirty="0"/>
          </a:p>
          <a:p>
            <a:pPr lvl="1"/>
            <a:endParaRPr lang="en-GB" dirty="0"/>
          </a:p>
        </p:txBody>
      </p:sp>
      <p:pic>
        <p:nvPicPr>
          <p:cNvPr id="7" name="Picture 2" descr="Baby Evie christened at school – Diocese of Gloucester">
            <a:extLst>
              <a:ext uri="{FF2B5EF4-FFF2-40B4-BE49-F238E27FC236}">
                <a16:creationId xmlns:a16="http://schemas.microsoft.com/office/drawing/2014/main" id="{CB728510-BCA2-4800-8E2F-803986329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358" y="117384"/>
            <a:ext cx="1708241" cy="170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835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a:bodyPr>
          <a:lstStyle/>
          <a:p>
            <a:pPr algn="l"/>
            <a:r>
              <a:rPr lang="en-US" sz="5000" dirty="0">
                <a:solidFill>
                  <a:schemeClr val="bg1"/>
                </a:solidFill>
                <a:latin typeface="Cambria" charset="0"/>
                <a:ea typeface="Cambria" charset="0"/>
                <a:cs typeface="Cambria" charset="0"/>
              </a:rPr>
              <a:t>And finally </a:t>
            </a:r>
          </a:p>
        </p:txBody>
      </p:sp>
      <p:sp>
        <p:nvSpPr>
          <p:cNvPr id="3" name="Subtitle 2"/>
          <p:cNvSpPr>
            <a:spLocks noGrp="1"/>
          </p:cNvSpPr>
          <p:nvPr>
            <p:ph type="subTitle" idx="1"/>
          </p:nvPr>
        </p:nvSpPr>
        <p:spPr>
          <a:xfrm>
            <a:off x="720000" y="1518407"/>
            <a:ext cx="7739788" cy="4968225"/>
          </a:xfrm>
        </p:spPr>
        <p:txBody>
          <a:bodyPr>
            <a:normAutofit lnSpcReduction="10000"/>
          </a:bodyPr>
          <a:lstStyle/>
          <a:p>
            <a:pPr marL="457200" indent="-457200" algn="l">
              <a:buFont typeface="Arial" panose="020B0604020202020204" pitchFamily="34" charset="0"/>
              <a:buChar char="•"/>
            </a:pPr>
            <a:r>
              <a:rPr lang="en-GB" sz="3200" dirty="0">
                <a:solidFill>
                  <a:schemeClr val="bg1"/>
                </a:solidFill>
              </a:rPr>
              <a:t>Clearly there’s much more that could be said but I hope this simple guide might stimulate some thinking about how to teach the Eucharist in school.</a:t>
            </a:r>
          </a:p>
          <a:p>
            <a:pPr marL="457200" indent="-457200" algn="l">
              <a:buFont typeface="Arial" panose="020B0604020202020204" pitchFamily="34" charset="0"/>
              <a:buChar char="•"/>
            </a:pPr>
            <a:r>
              <a:rPr lang="en-GB" sz="3200" dirty="0">
                <a:solidFill>
                  <a:schemeClr val="bg1"/>
                </a:solidFill>
              </a:rPr>
              <a:t>Further advice is available from me or any member of the Diocesan School Effectiveness Team. We are at your service! Details at the bottom of the page on this link: </a:t>
            </a:r>
            <a:r>
              <a:rPr lang="en-GB" sz="3200" dirty="0">
                <a:solidFill>
                  <a:schemeClr val="bg1"/>
                </a:solidFill>
                <a:hlinkClick r:id="rId3">
                  <a:extLst>
                    <a:ext uri="{A12FA001-AC4F-418D-AE19-62706E023703}">
                      <ahyp:hlinkClr xmlns:ahyp="http://schemas.microsoft.com/office/drawing/2018/hyperlinkcolor" val="tx"/>
                    </a:ext>
                  </a:extLst>
                </a:hlinkClick>
              </a:rPr>
              <a:t>https://www.bathandwells.org.uk/schools/re-collective-worship-and-spirituality/</a:t>
            </a:r>
            <a:endParaRPr lang="en-GB" sz="3200" dirty="0">
              <a:solidFill>
                <a:schemeClr val="bg1"/>
              </a:solidFill>
            </a:endParaRPr>
          </a:p>
          <a:p>
            <a:pPr algn="l"/>
            <a:endParaRPr lang="en-US" sz="3200" dirty="0"/>
          </a:p>
        </p:txBody>
      </p:sp>
    </p:spTree>
    <p:extLst>
      <p:ext uri="{BB962C8B-B14F-4D97-AF65-F5344CB8AC3E}">
        <p14:creationId xmlns:p14="http://schemas.microsoft.com/office/powerpoint/2010/main" val="1667774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5000" dirty="0">
                <a:solidFill>
                  <a:srgbClr val="78A22F"/>
                </a:solidFill>
                <a:latin typeface="Cambria" charset="0"/>
                <a:ea typeface="Cambria" charset="0"/>
                <a:cs typeface="Cambria" charset="0"/>
              </a:rPr>
              <a:t>Why is this important </a:t>
            </a:r>
          </a:p>
        </p:txBody>
      </p:sp>
      <p:sp>
        <p:nvSpPr>
          <p:cNvPr id="3" name="Subtitle 2"/>
          <p:cNvSpPr>
            <a:spLocks noGrp="1"/>
          </p:cNvSpPr>
          <p:nvPr>
            <p:ph sz="half" idx="1"/>
          </p:nvPr>
        </p:nvSpPr>
        <p:spPr/>
        <p:txBody>
          <a:bodyPr>
            <a:normAutofit fontScale="85000" lnSpcReduction="10000"/>
          </a:bodyPr>
          <a:lstStyle/>
          <a:p>
            <a:pPr algn="l"/>
            <a:r>
              <a:rPr lang="en-US" sz="3200" dirty="0">
                <a:solidFill>
                  <a:srgbClr val="78A22F"/>
                </a:solidFill>
              </a:rPr>
              <a:t>•</a:t>
            </a:r>
            <a:r>
              <a:rPr lang="en-US" sz="3200" dirty="0"/>
              <a:t> Well, its’ in the SIAMS 2018 inspection schedule………..</a:t>
            </a:r>
          </a:p>
          <a:p>
            <a:pPr algn="l"/>
            <a:r>
              <a:rPr lang="en-US" sz="3200" dirty="0">
                <a:solidFill>
                  <a:srgbClr val="78A22F"/>
                </a:solidFill>
              </a:rPr>
              <a:t>•</a:t>
            </a:r>
            <a:r>
              <a:rPr lang="en-US" sz="3200" dirty="0"/>
              <a:t> It’s one of the illustrative descriptors for a school looking to be excellent……</a:t>
            </a:r>
          </a:p>
          <a:p>
            <a:pPr algn="l"/>
            <a:r>
              <a:rPr lang="en-US" sz="3200" dirty="0">
                <a:solidFill>
                  <a:srgbClr val="78A22F"/>
                </a:solidFill>
              </a:rPr>
              <a:t>•</a:t>
            </a:r>
            <a:r>
              <a:rPr lang="en-US" sz="3200" dirty="0"/>
              <a:t> It’s one of the important things Jesus asked his disciples to do. “Do this in remembrance of me…..”</a:t>
            </a:r>
          </a:p>
          <a:p>
            <a:pPr algn="l"/>
            <a:endParaRPr lang="en-US" sz="3200" dirty="0"/>
          </a:p>
          <a:p>
            <a:pPr algn="l"/>
            <a:endParaRPr lang="en-US" sz="3200" dirty="0"/>
          </a:p>
        </p:txBody>
      </p:sp>
      <p:sp>
        <p:nvSpPr>
          <p:cNvPr id="5" name="Content Placeholder 4">
            <a:extLst>
              <a:ext uri="{FF2B5EF4-FFF2-40B4-BE49-F238E27FC236}">
                <a16:creationId xmlns:a16="http://schemas.microsoft.com/office/drawing/2014/main" id="{66F11C56-0F0C-4C5F-90D4-28F7691AA824}"/>
              </a:ext>
            </a:extLst>
          </p:cNvPr>
          <p:cNvSpPr>
            <a:spLocks noGrp="1"/>
          </p:cNvSpPr>
          <p:nvPr>
            <p:ph sz="half" idx="2"/>
          </p:nvPr>
        </p:nvSpPr>
        <p:spPr/>
        <p:txBody>
          <a:bodyPr>
            <a:normAutofit fontScale="85000" lnSpcReduction="10000"/>
          </a:bodyPr>
          <a:lstStyle/>
          <a:p>
            <a:endParaRPr lang="en-GB"/>
          </a:p>
        </p:txBody>
      </p:sp>
      <p:pic>
        <p:nvPicPr>
          <p:cNvPr id="4" name="Picture 2" descr="Adventures in Bluegrass and Bible Studies: Do This In Remembrance of Me |  Communion scripture, In remembrance of me, Lords supper">
            <a:extLst>
              <a:ext uri="{FF2B5EF4-FFF2-40B4-BE49-F238E27FC236}">
                <a16:creationId xmlns:a16="http://schemas.microsoft.com/office/drawing/2014/main" id="{43EAC8D5-1687-453A-A358-FFD23C84D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1617" y="1273256"/>
            <a:ext cx="3223733" cy="4903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05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5000" dirty="0">
                <a:solidFill>
                  <a:srgbClr val="78A22F"/>
                </a:solidFill>
                <a:latin typeface="Cambria" charset="0"/>
                <a:ea typeface="Cambria" charset="0"/>
                <a:cs typeface="Cambria" charset="0"/>
              </a:rPr>
              <a:t>Lots of different titles </a:t>
            </a:r>
          </a:p>
        </p:txBody>
      </p:sp>
      <p:sp>
        <p:nvSpPr>
          <p:cNvPr id="3" name="Content Placeholder 2">
            <a:extLst>
              <a:ext uri="{FF2B5EF4-FFF2-40B4-BE49-F238E27FC236}">
                <a16:creationId xmlns:a16="http://schemas.microsoft.com/office/drawing/2014/main" id="{D0F3FDA6-4C9A-4E8E-878F-F9867C874617}"/>
              </a:ext>
            </a:extLst>
          </p:cNvPr>
          <p:cNvSpPr>
            <a:spLocks noGrp="1"/>
          </p:cNvSpPr>
          <p:nvPr>
            <p:ph sz="half" idx="1"/>
          </p:nvPr>
        </p:nvSpPr>
        <p:spPr/>
        <p:txBody>
          <a:bodyPr/>
          <a:lstStyle/>
          <a:p>
            <a:r>
              <a:rPr lang="en-GB" sz="2000" dirty="0"/>
              <a:t>One of the first things a teacher needs to do is to make pupils aware that there are lots of different titles for the same thing;</a:t>
            </a:r>
          </a:p>
          <a:p>
            <a:pPr lvl="1"/>
            <a:r>
              <a:rPr lang="en-GB" sz="2000" dirty="0"/>
              <a:t>The Eucharist (a Greek word for Thanksgiving)</a:t>
            </a:r>
          </a:p>
          <a:p>
            <a:pPr lvl="1"/>
            <a:r>
              <a:rPr lang="en-GB" sz="2000" dirty="0"/>
              <a:t>Mass (comes from the Latin at the end of the service ‘</a:t>
            </a:r>
            <a:r>
              <a:rPr lang="en-GB" sz="2000" dirty="0" err="1"/>
              <a:t>ite</a:t>
            </a:r>
            <a:r>
              <a:rPr lang="en-GB" sz="2000" dirty="0"/>
              <a:t> </a:t>
            </a:r>
            <a:r>
              <a:rPr lang="en-GB" sz="2000" dirty="0" err="1"/>
              <a:t>missa</a:t>
            </a:r>
            <a:r>
              <a:rPr lang="en-GB" sz="2000" dirty="0"/>
              <a:t> </a:t>
            </a:r>
            <a:r>
              <a:rPr lang="en-GB" sz="2000" dirty="0" err="1"/>
              <a:t>est</a:t>
            </a:r>
            <a:r>
              <a:rPr lang="en-GB" sz="2000" dirty="0"/>
              <a:t>…)</a:t>
            </a:r>
          </a:p>
          <a:p>
            <a:pPr lvl="1"/>
            <a:r>
              <a:rPr lang="en-GB" sz="2000" dirty="0"/>
              <a:t>Holy Communion </a:t>
            </a:r>
          </a:p>
          <a:p>
            <a:pPr lvl="1"/>
            <a:r>
              <a:rPr lang="en-GB" sz="2000" dirty="0"/>
              <a:t>The Lord’s supper</a:t>
            </a:r>
          </a:p>
          <a:p>
            <a:pPr lvl="1"/>
            <a:r>
              <a:rPr lang="en-GB" sz="2000" dirty="0"/>
              <a:t>The Last Supper </a:t>
            </a:r>
          </a:p>
          <a:p>
            <a:pPr lvl="1"/>
            <a:r>
              <a:rPr lang="en-GB" sz="2000" dirty="0"/>
              <a:t>The Breaking of the Bread </a:t>
            </a:r>
          </a:p>
          <a:p>
            <a:pPr lvl="1"/>
            <a:endParaRPr lang="en-GB" dirty="0"/>
          </a:p>
        </p:txBody>
      </p:sp>
      <p:pic>
        <p:nvPicPr>
          <p:cNvPr id="5" name="Picture 2" descr="Order of Communion title page">
            <a:extLst>
              <a:ext uri="{FF2B5EF4-FFF2-40B4-BE49-F238E27FC236}">
                <a16:creationId xmlns:a16="http://schemas.microsoft.com/office/drawing/2014/main" id="{C0D1499E-02DD-4F2D-801E-95CF4776E31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85732" y="1545431"/>
            <a:ext cx="2997928" cy="4772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93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7886700" cy="1600200"/>
          </a:xfrm>
        </p:spPr>
        <p:txBody>
          <a:bodyPr anchor="t">
            <a:normAutofit/>
          </a:bodyPr>
          <a:lstStyle/>
          <a:p>
            <a:pPr algn="l"/>
            <a:r>
              <a:rPr lang="en-US" sz="5000" dirty="0">
                <a:solidFill>
                  <a:srgbClr val="78A22F"/>
                </a:solidFill>
                <a:latin typeface="Cambria" charset="0"/>
                <a:ea typeface="Cambria" charset="0"/>
                <a:cs typeface="Cambria" charset="0"/>
              </a:rPr>
              <a:t>Four areas to teach </a:t>
            </a:r>
          </a:p>
        </p:txBody>
      </p:sp>
      <p:sp>
        <p:nvSpPr>
          <p:cNvPr id="4" name="Text Placeholder 3"/>
          <p:cNvSpPr>
            <a:spLocks noGrp="1"/>
          </p:cNvSpPr>
          <p:nvPr>
            <p:ph type="body" sz="half" idx="2"/>
          </p:nvPr>
        </p:nvSpPr>
        <p:spPr>
          <a:xfrm>
            <a:off x="629840" y="1653702"/>
            <a:ext cx="4126717" cy="4629652"/>
          </a:xfrm>
        </p:spPr>
        <p:txBody>
          <a:bodyPr>
            <a:normAutofit/>
          </a:bodyPr>
          <a:lstStyle/>
          <a:p>
            <a:r>
              <a:rPr lang="en-GB" sz="2000" dirty="0"/>
              <a:t>The Eucharist falls into four distinct areas as follows; </a:t>
            </a:r>
          </a:p>
          <a:p>
            <a:pPr marL="342900" indent="-342900">
              <a:buFont typeface="Arial" panose="020B0604020202020204" pitchFamily="34" charset="0"/>
              <a:buChar char="•"/>
            </a:pPr>
            <a:r>
              <a:rPr lang="en-GB" sz="2000" dirty="0"/>
              <a:t>The Gathering</a:t>
            </a:r>
          </a:p>
          <a:p>
            <a:pPr marL="342900" indent="-342900">
              <a:buFont typeface="Arial" panose="020B0604020202020204" pitchFamily="34" charset="0"/>
              <a:buChar char="•"/>
            </a:pPr>
            <a:r>
              <a:rPr lang="en-GB" sz="2000" dirty="0"/>
              <a:t>The Liturgy or Ministry of the Word</a:t>
            </a:r>
          </a:p>
          <a:p>
            <a:pPr marL="342900" indent="-342900">
              <a:buFont typeface="Arial" panose="020B0604020202020204" pitchFamily="34" charset="0"/>
              <a:buChar char="•"/>
            </a:pPr>
            <a:r>
              <a:rPr lang="en-GB" sz="2000" dirty="0"/>
              <a:t>The Liturgy or Ministry of the Sacrament</a:t>
            </a:r>
          </a:p>
          <a:p>
            <a:pPr marL="342900" indent="-342900">
              <a:buFont typeface="Arial" panose="020B0604020202020204" pitchFamily="34" charset="0"/>
              <a:buChar char="•"/>
            </a:pPr>
            <a:r>
              <a:rPr lang="en-GB" sz="2000" dirty="0"/>
              <a:t>The Mission and Sending out</a:t>
            </a:r>
          </a:p>
          <a:p>
            <a:r>
              <a:rPr lang="en-GB" sz="2000" dirty="0"/>
              <a:t>The following slide suggests content for each area. They are nor meant to be prescriptive but to act as a guide. As Head of RE I always left my teachers free to express their own individual approach in teaching. </a:t>
            </a:r>
          </a:p>
          <a:p>
            <a:endParaRPr lang="en-GB" sz="2400" dirty="0"/>
          </a:p>
        </p:txBody>
      </p:sp>
      <p:pic>
        <p:nvPicPr>
          <p:cNvPr id="5" name="Picture 2" descr="Pin on Catechism">
            <a:extLst>
              <a:ext uri="{FF2B5EF4-FFF2-40B4-BE49-F238E27FC236}">
                <a16:creationId xmlns:a16="http://schemas.microsoft.com/office/drawing/2014/main" id="{BBD8EC95-60D5-4F12-A8C8-BFA9EC2D422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89813" y="2346746"/>
            <a:ext cx="3693472" cy="255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531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5000" dirty="0">
                <a:solidFill>
                  <a:srgbClr val="78A22F"/>
                </a:solidFill>
                <a:latin typeface="Cambria" charset="0"/>
                <a:ea typeface="Cambria" charset="0"/>
                <a:cs typeface="Cambria" charset="0"/>
              </a:rPr>
              <a:t>The Gathering</a:t>
            </a:r>
          </a:p>
        </p:txBody>
      </p:sp>
      <p:sp>
        <p:nvSpPr>
          <p:cNvPr id="6" name="Content Placeholder 5">
            <a:extLst>
              <a:ext uri="{FF2B5EF4-FFF2-40B4-BE49-F238E27FC236}">
                <a16:creationId xmlns:a16="http://schemas.microsoft.com/office/drawing/2014/main" id="{989E5CCC-380A-414D-B96D-E76E60C64B33}"/>
              </a:ext>
            </a:extLst>
          </p:cNvPr>
          <p:cNvSpPr>
            <a:spLocks noGrp="1"/>
          </p:cNvSpPr>
          <p:nvPr>
            <p:ph idx="1"/>
          </p:nvPr>
        </p:nvSpPr>
        <p:spPr/>
        <p:txBody>
          <a:bodyPr>
            <a:normAutofit fontScale="92500" lnSpcReduction="20000"/>
          </a:bodyPr>
          <a:lstStyle/>
          <a:p>
            <a:r>
              <a:rPr lang="en-GB" dirty="0"/>
              <a:t>Pupils usually associate the word church with a building so it’s important to get them to understand the really it is a </a:t>
            </a:r>
            <a:r>
              <a:rPr lang="en-GB" b="1" dirty="0"/>
              <a:t>communit</a:t>
            </a:r>
            <a:r>
              <a:rPr lang="en-GB" dirty="0"/>
              <a:t>y of people. </a:t>
            </a:r>
          </a:p>
          <a:p>
            <a:r>
              <a:rPr lang="en-GB" dirty="0"/>
              <a:t>The early church met in homes (read the Acts of the Apostles)</a:t>
            </a:r>
          </a:p>
          <a:p>
            <a:r>
              <a:rPr lang="en-GB" dirty="0"/>
              <a:t>Encourage pupils to think about the variety of communities they belong to and what they gain from them. School/family/club/sports team etc </a:t>
            </a:r>
          </a:p>
          <a:p>
            <a:r>
              <a:rPr lang="en-GB" dirty="0"/>
              <a:t>The gathered church is the body of Christ on earth. It is how Christ lives and has a presence in the world. See Prayer of St Teresa of Avila</a:t>
            </a:r>
          </a:p>
          <a:p>
            <a:pPr marL="0" indent="0">
              <a:buNone/>
            </a:pPr>
            <a:r>
              <a:rPr lang="en-GB" dirty="0">
                <a:hlinkClick r:id="rId3"/>
              </a:rPr>
              <a:t>https://www.goodreads.com/quotes/66880-christ-has-no-body-now-but-yours-no-hands-no</a:t>
            </a:r>
            <a:endParaRPr lang="en-GB" dirty="0"/>
          </a:p>
          <a:p>
            <a:pPr marL="0" indent="0">
              <a:buNone/>
            </a:pPr>
            <a:endParaRPr lang="en-GB" dirty="0"/>
          </a:p>
        </p:txBody>
      </p:sp>
      <p:pic>
        <p:nvPicPr>
          <p:cNvPr id="7" name="Picture 4" descr="St. Teresa of Avila - Saints &amp; Angels - Catholic Online">
            <a:extLst>
              <a:ext uri="{FF2B5EF4-FFF2-40B4-BE49-F238E27FC236}">
                <a16:creationId xmlns:a16="http://schemas.microsoft.com/office/drawing/2014/main" id="{48333D24-445B-40AC-A5B7-10B1B2CB73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4297" y="111400"/>
            <a:ext cx="2807624" cy="1579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318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r>
              <a:rPr lang="en-US" sz="5000" dirty="0">
                <a:solidFill>
                  <a:srgbClr val="78A22F"/>
                </a:solidFill>
                <a:latin typeface="Cambria" charset="0"/>
                <a:ea typeface="Cambria" charset="0"/>
                <a:cs typeface="Cambria" charset="0"/>
              </a:rPr>
              <a:t>Liturgy/</a:t>
            </a:r>
            <a:br>
              <a:rPr lang="en-US" sz="5000" dirty="0">
                <a:solidFill>
                  <a:srgbClr val="78A22F"/>
                </a:solidFill>
                <a:latin typeface="Cambria" charset="0"/>
                <a:ea typeface="Cambria" charset="0"/>
                <a:cs typeface="Cambria" charset="0"/>
              </a:rPr>
            </a:br>
            <a:r>
              <a:rPr lang="en-US" sz="5000" dirty="0">
                <a:solidFill>
                  <a:srgbClr val="78A22F"/>
                </a:solidFill>
                <a:latin typeface="Cambria" charset="0"/>
                <a:ea typeface="Cambria" charset="0"/>
                <a:cs typeface="Cambria" charset="0"/>
              </a:rPr>
              <a:t>Ministry of the Word</a:t>
            </a:r>
          </a:p>
        </p:txBody>
      </p:sp>
      <p:sp>
        <p:nvSpPr>
          <p:cNvPr id="6" name="Content Placeholder 5">
            <a:extLst>
              <a:ext uri="{FF2B5EF4-FFF2-40B4-BE49-F238E27FC236}">
                <a16:creationId xmlns:a16="http://schemas.microsoft.com/office/drawing/2014/main" id="{989E5CCC-380A-414D-B96D-E76E60C64B33}"/>
              </a:ext>
            </a:extLst>
          </p:cNvPr>
          <p:cNvSpPr>
            <a:spLocks noGrp="1"/>
          </p:cNvSpPr>
          <p:nvPr>
            <p:ph idx="1"/>
          </p:nvPr>
        </p:nvSpPr>
        <p:spPr/>
        <p:txBody>
          <a:bodyPr>
            <a:normAutofit fontScale="92500" lnSpcReduction="10000"/>
          </a:bodyPr>
          <a:lstStyle/>
          <a:p>
            <a:r>
              <a:rPr lang="en-GB" sz="2600" dirty="0"/>
              <a:t>This area of teaching needs to cover how Christians use The Bible. </a:t>
            </a:r>
          </a:p>
          <a:p>
            <a:r>
              <a:rPr lang="en-GB" sz="2600" dirty="0"/>
              <a:t>There are at least two readings at the Eucharist. </a:t>
            </a:r>
          </a:p>
          <a:p>
            <a:pPr lvl="1"/>
            <a:r>
              <a:rPr lang="en-GB" dirty="0"/>
              <a:t>The Epistle – a reading about how the early Christians understood Christ’s message (Epistle meaning letter)</a:t>
            </a:r>
          </a:p>
          <a:p>
            <a:pPr lvl="1"/>
            <a:r>
              <a:rPr lang="en-GB" dirty="0"/>
              <a:t>The Gospel – a reading from one of the four accounts of Christ’s life often containing direct teaching. </a:t>
            </a:r>
          </a:p>
          <a:p>
            <a:pPr marL="457200" lvl="1" indent="0">
              <a:buNone/>
            </a:pPr>
            <a:r>
              <a:rPr lang="en-GB" sz="2600" dirty="0"/>
              <a:t>So how do Christians use this? </a:t>
            </a:r>
          </a:p>
          <a:p>
            <a:pPr marL="457200" lvl="1" indent="0">
              <a:buNone/>
            </a:pPr>
            <a:r>
              <a:rPr lang="en-GB" sz="2600" dirty="0"/>
              <a:t>‘All scripture is given by inspiration of God and is profitable for doctrine, for reproof, for correction, for instruction in righteousness’ 2 Timothy 3:16 </a:t>
            </a:r>
          </a:p>
          <a:p>
            <a:pPr marL="457200" lvl="1" indent="0">
              <a:buNone/>
            </a:pPr>
            <a:r>
              <a:rPr lang="en-GB" sz="2600" dirty="0"/>
              <a:t>Look at some Bible verses to demonstrate how Christ’s teaching is applicable to daily life. Parables etc. </a:t>
            </a:r>
          </a:p>
          <a:p>
            <a:pPr lvl="1"/>
            <a:endParaRPr lang="en-GB" dirty="0"/>
          </a:p>
        </p:txBody>
      </p:sp>
      <p:pic>
        <p:nvPicPr>
          <p:cNvPr id="5" name="Picture 2" descr="8 Reasons We Don't Read the Bible - Bible Study">
            <a:extLst>
              <a:ext uri="{FF2B5EF4-FFF2-40B4-BE49-F238E27FC236}">
                <a16:creationId xmlns:a16="http://schemas.microsoft.com/office/drawing/2014/main" id="{74C057FF-6033-4EF6-9298-EA73969D10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642" y="166689"/>
            <a:ext cx="2916747"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093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r>
              <a:rPr lang="en-US" sz="5000" dirty="0">
                <a:solidFill>
                  <a:srgbClr val="78A22F"/>
                </a:solidFill>
                <a:latin typeface="Cambria" charset="0"/>
                <a:ea typeface="Cambria" charset="0"/>
                <a:cs typeface="Cambria" charset="0"/>
              </a:rPr>
              <a:t>Liturgy/</a:t>
            </a:r>
            <a:br>
              <a:rPr lang="en-US" sz="5000" dirty="0">
                <a:solidFill>
                  <a:srgbClr val="78A22F"/>
                </a:solidFill>
                <a:latin typeface="Cambria" charset="0"/>
                <a:ea typeface="Cambria" charset="0"/>
                <a:cs typeface="Cambria" charset="0"/>
              </a:rPr>
            </a:br>
            <a:r>
              <a:rPr lang="en-US" sz="5000" dirty="0">
                <a:solidFill>
                  <a:srgbClr val="78A22F"/>
                </a:solidFill>
                <a:latin typeface="Cambria" charset="0"/>
                <a:ea typeface="Cambria" charset="0"/>
                <a:cs typeface="Cambria" charset="0"/>
              </a:rPr>
              <a:t>Ministry of the Word</a:t>
            </a:r>
          </a:p>
        </p:txBody>
      </p:sp>
      <p:sp>
        <p:nvSpPr>
          <p:cNvPr id="6" name="Content Placeholder 5">
            <a:extLst>
              <a:ext uri="{FF2B5EF4-FFF2-40B4-BE49-F238E27FC236}">
                <a16:creationId xmlns:a16="http://schemas.microsoft.com/office/drawing/2014/main" id="{989E5CCC-380A-414D-B96D-E76E60C64B33}"/>
              </a:ext>
            </a:extLst>
          </p:cNvPr>
          <p:cNvSpPr>
            <a:spLocks noGrp="1"/>
          </p:cNvSpPr>
          <p:nvPr>
            <p:ph idx="1"/>
          </p:nvPr>
        </p:nvSpPr>
        <p:spPr/>
        <p:txBody>
          <a:bodyPr>
            <a:normAutofit lnSpcReduction="10000"/>
          </a:bodyPr>
          <a:lstStyle/>
          <a:p>
            <a:pPr lvl="1"/>
            <a:r>
              <a:rPr lang="en-GB" dirty="0"/>
              <a:t>A sermon often follows the readings. Here the preacher tries to help the congregation understand the readings and their relevance to daily living. </a:t>
            </a:r>
          </a:p>
          <a:p>
            <a:pPr lvl="1"/>
            <a:r>
              <a:rPr lang="en-GB" dirty="0"/>
              <a:t>Worshippers may recite the Creed. This is a statement of basic Christian belief. </a:t>
            </a:r>
            <a:r>
              <a:rPr lang="en-GB" dirty="0">
                <a:hlinkClick r:id="rId3"/>
              </a:rPr>
              <a:t>http://anglicansonline.org/basics/nicene.html</a:t>
            </a:r>
            <a:endParaRPr lang="en-GB" dirty="0"/>
          </a:p>
          <a:p>
            <a:pPr lvl="1"/>
            <a:r>
              <a:rPr lang="en-GB" dirty="0"/>
              <a:t>A time of prayer will follow bringing the worshippers into a personal relationship with God and interceding (praying for) the world. </a:t>
            </a:r>
          </a:p>
          <a:p>
            <a:pPr lvl="1"/>
            <a:r>
              <a:rPr lang="en-GB" dirty="0"/>
              <a:t>The Peace is then shared. This is an expression of fellowship and reconciliation with each other, usually symbolised by the shaking of hands (Pre-</a:t>
            </a:r>
            <a:r>
              <a:rPr lang="en-GB" dirty="0" err="1"/>
              <a:t>Covid</a:t>
            </a:r>
            <a:r>
              <a:rPr lang="en-GB" dirty="0"/>
              <a:t> times, currently the ‘Zoom wave’ is usually employed). </a:t>
            </a:r>
          </a:p>
        </p:txBody>
      </p:sp>
      <p:pic>
        <p:nvPicPr>
          <p:cNvPr id="7" name="Picture 2" descr="Preacher. A pastor preaching the gospel from the pulpit. | CanStock">
            <a:extLst>
              <a:ext uri="{FF2B5EF4-FFF2-40B4-BE49-F238E27FC236}">
                <a16:creationId xmlns:a16="http://schemas.microsoft.com/office/drawing/2014/main" id="{D3DD887C-A62D-4181-BFE3-21E5C035FD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036" y="173385"/>
            <a:ext cx="1192681" cy="1633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374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r>
              <a:rPr lang="en-US" sz="5000" dirty="0">
                <a:solidFill>
                  <a:srgbClr val="78A22F"/>
                </a:solidFill>
                <a:latin typeface="Cambria" charset="0"/>
                <a:ea typeface="Cambria" charset="0"/>
                <a:cs typeface="Cambria" charset="0"/>
              </a:rPr>
              <a:t>Liturgy/</a:t>
            </a:r>
            <a:br>
              <a:rPr lang="en-US" sz="5000" dirty="0">
                <a:solidFill>
                  <a:srgbClr val="78A22F"/>
                </a:solidFill>
                <a:latin typeface="Cambria" charset="0"/>
                <a:ea typeface="Cambria" charset="0"/>
                <a:cs typeface="Cambria" charset="0"/>
              </a:rPr>
            </a:br>
            <a:r>
              <a:rPr lang="en-US" sz="5000" dirty="0">
                <a:solidFill>
                  <a:srgbClr val="78A22F"/>
                </a:solidFill>
                <a:latin typeface="Cambria" charset="0"/>
                <a:ea typeface="Cambria" charset="0"/>
                <a:cs typeface="Cambria" charset="0"/>
              </a:rPr>
              <a:t>Ministry of the Sacrament </a:t>
            </a:r>
          </a:p>
        </p:txBody>
      </p:sp>
      <p:sp>
        <p:nvSpPr>
          <p:cNvPr id="6" name="Content Placeholder 5">
            <a:extLst>
              <a:ext uri="{FF2B5EF4-FFF2-40B4-BE49-F238E27FC236}">
                <a16:creationId xmlns:a16="http://schemas.microsoft.com/office/drawing/2014/main" id="{989E5CCC-380A-414D-B96D-E76E60C64B33}"/>
              </a:ext>
            </a:extLst>
          </p:cNvPr>
          <p:cNvSpPr>
            <a:spLocks noGrp="1"/>
          </p:cNvSpPr>
          <p:nvPr>
            <p:ph idx="1"/>
          </p:nvPr>
        </p:nvSpPr>
        <p:spPr/>
        <p:txBody>
          <a:bodyPr>
            <a:normAutofit/>
          </a:bodyPr>
          <a:lstStyle/>
          <a:p>
            <a:pPr lvl="1"/>
            <a:r>
              <a:rPr lang="en-GB" dirty="0"/>
              <a:t>An explanation of the word </a:t>
            </a:r>
            <a:r>
              <a:rPr lang="en-GB" b="1" dirty="0"/>
              <a:t>Sacrament</a:t>
            </a:r>
            <a:r>
              <a:rPr lang="en-GB" dirty="0"/>
              <a:t> is required here. The </a:t>
            </a:r>
            <a:r>
              <a:rPr lang="en-GB" b="1" dirty="0"/>
              <a:t>Catechism</a:t>
            </a:r>
            <a:r>
              <a:rPr lang="en-GB" dirty="0"/>
              <a:t> of the church (instructional material) describes this as ‘An outward and visible sign of an inward and spiritual grace.’</a:t>
            </a:r>
          </a:p>
          <a:p>
            <a:pPr lvl="1"/>
            <a:r>
              <a:rPr lang="en-GB" dirty="0"/>
              <a:t>Thus a sacrament has two parts, an outer sign and inner meaning. </a:t>
            </a:r>
          </a:p>
          <a:p>
            <a:pPr lvl="1"/>
            <a:r>
              <a:rPr lang="en-GB" dirty="0"/>
              <a:t>In the Eucharist the outer sign is the bread and wine. The inner meaning (whilst open to a variety of understandings) is that Christians are drawn in inexorably into the presence of Christ in a very powerful way/ </a:t>
            </a:r>
          </a:p>
        </p:txBody>
      </p:sp>
      <p:pic>
        <p:nvPicPr>
          <p:cNvPr id="5" name="Picture 4" descr="26 Adoration of the Blessed Sacrament ideas | adoration, sacrament,  eucharistic adoration">
            <a:extLst>
              <a:ext uri="{FF2B5EF4-FFF2-40B4-BE49-F238E27FC236}">
                <a16:creationId xmlns:a16="http://schemas.microsoft.com/office/drawing/2014/main" id="{67895D11-930E-47FC-ABB0-8A30931D17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1036" y="127267"/>
            <a:ext cx="1271803" cy="1698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977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r>
              <a:rPr lang="en-US" sz="5000" dirty="0">
                <a:solidFill>
                  <a:srgbClr val="78A22F"/>
                </a:solidFill>
                <a:latin typeface="Cambria" charset="0"/>
                <a:ea typeface="Cambria" charset="0"/>
                <a:cs typeface="Cambria" charset="0"/>
              </a:rPr>
              <a:t>Liturgy/</a:t>
            </a:r>
            <a:br>
              <a:rPr lang="en-US" sz="5000" dirty="0">
                <a:solidFill>
                  <a:srgbClr val="78A22F"/>
                </a:solidFill>
                <a:latin typeface="Cambria" charset="0"/>
                <a:ea typeface="Cambria" charset="0"/>
                <a:cs typeface="Cambria" charset="0"/>
              </a:rPr>
            </a:br>
            <a:r>
              <a:rPr lang="en-US" sz="5000" dirty="0">
                <a:solidFill>
                  <a:srgbClr val="78A22F"/>
                </a:solidFill>
                <a:latin typeface="Cambria" charset="0"/>
                <a:ea typeface="Cambria" charset="0"/>
                <a:cs typeface="Cambria" charset="0"/>
              </a:rPr>
              <a:t>Ministry of the Sacrament </a:t>
            </a:r>
          </a:p>
        </p:txBody>
      </p:sp>
      <p:sp>
        <p:nvSpPr>
          <p:cNvPr id="6" name="Content Placeholder 5">
            <a:extLst>
              <a:ext uri="{FF2B5EF4-FFF2-40B4-BE49-F238E27FC236}">
                <a16:creationId xmlns:a16="http://schemas.microsoft.com/office/drawing/2014/main" id="{989E5CCC-380A-414D-B96D-E76E60C64B33}"/>
              </a:ext>
            </a:extLst>
          </p:cNvPr>
          <p:cNvSpPr>
            <a:spLocks noGrp="1"/>
          </p:cNvSpPr>
          <p:nvPr>
            <p:ph idx="1"/>
          </p:nvPr>
        </p:nvSpPr>
        <p:spPr/>
        <p:txBody>
          <a:bodyPr>
            <a:normAutofit/>
          </a:bodyPr>
          <a:lstStyle/>
          <a:p>
            <a:pPr lvl="1"/>
            <a:r>
              <a:rPr lang="en-GB" dirty="0"/>
              <a:t>Sacraments are more then mere symbols. Their efficacy does not depend on the mood of the believer. The grace of God is freely offered in the moment of communion regardless of the believers response. </a:t>
            </a:r>
          </a:p>
          <a:p>
            <a:pPr lvl="1"/>
            <a:r>
              <a:rPr lang="en-GB" dirty="0"/>
              <a:t>Many regular communicants speak of an almost visceral response to the act of receiving communion, a deep down gut feeling of Gods presence. </a:t>
            </a:r>
          </a:p>
          <a:p>
            <a:pPr lvl="1"/>
            <a:r>
              <a:rPr lang="en-GB" dirty="0"/>
              <a:t>After receiving communion there is usually a period of silence whilst communicants reflect upon the presence of God in their lives. </a:t>
            </a:r>
          </a:p>
          <a:p>
            <a:pPr lvl="1"/>
            <a:endParaRPr lang="en-GB" dirty="0"/>
          </a:p>
        </p:txBody>
      </p:sp>
      <p:pic>
        <p:nvPicPr>
          <p:cNvPr id="7" name="Picture 2" descr="The Silent Prayer Works | JusChrist4">
            <a:extLst>
              <a:ext uri="{FF2B5EF4-FFF2-40B4-BE49-F238E27FC236}">
                <a16:creationId xmlns:a16="http://schemas.microsoft.com/office/drawing/2014/main" id="{CD37F075-920D-4E22-A1C1-F168C164BE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8299" y="4938634"/>
            <a:ext cx="2737051" cy="181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93879"/>
      </p:ext>
    </p:extLst>
  </p:cSld>
  <p:clrMapOvr>
    <a:masterClrMapping/>
  </p:clrMapOvr>
</p:sld>
</file>

<file path=ppt/theme/theme1.xml><?xml version="1.0" encoding="utf-8"?>
<a:theme xmlns:a="http://schemas.openxmlformats.org/drawingml/2006/main" name="Powerpoint template 1 BLUE (Green inner)">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1 BLUE (green inner)</Template>
  <TotalTime>78</TotalTime>
  <Words>1306</Words>
  <Application>Microsoft Office PowerPoint</Application>
  <PresentationFormat>On-screen Show (4:3)</PresentationFormat>
  <Paragraphs>69</Paragraphs>
  <Slides>14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Cambria</vt:lpstr>
      <vt:lpstr>Powerpoint template 1 BLUE (Green inner)</vt:lpstr>
      <vt:lpstr>Office Theme</vt:lpstr>
      <vt:lpstr>Teaching about the Eucharist in school </vt:lpstr>
      <vt:lpstr>Why is this important </vt:lpstr>
      <vt:lpstr>Lots of different titles </vt:lpstr>
      <vt:lpstr>Four areas to teach </vt:lpstr>
      <vt:lpstr>The Gathering</vt:lpstr>
      <vt:lpstr>Liturgy/ Ministry of the Word</vt:lpstr>
      <vt:lpstr>Liturgy/ Ministry of the Word</vt:lpstr>
      <vt:lpstr>Liturgy/ Ministry of the Sacrament </vt:lpstr>
      <vt:lpstr>Liturgy/ Ministry of the Sacrament </vt:lpstr>
      <vt:lpstr>Mission and  Sending Out </vt:lpstr>
      <vt:lpstr>Mission and  Sending Out </vt:lpstr>
      <vt:lpstr>Some further  thoughts</vt:lpstr>
      <vt:lpstr>Some further  thoughts</vt:lpstr>
      <vt:lpstr>And finally </vt:lpstr>
    </vt:vector>
  </TitlesOfParts>
  <Company>Diocese Bath &amp; Wells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about the Eucharist in school</dc:title>
  <dc:creator>Helen Garrett</dc:creator>
  <cp:lastModifiedBy>Jeremy Hellier</cp:lastModifiedBy>
  <cp:revision>4</cp:revision>
  <dcterms:created xsi:type="dcterms:W3CDTF">2021-05-26T13:09:15Z</dcterms:created>
  <dcterms:modified xsi:type="dcterms:W3CDTF">2021-06-14T10:29:03Z</dcterms:modified>
</cp:coreProperties>
</file>