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0"/>
  </p:handoutMasterIdLst>
  <p:sldIdLst>
    <p:sldId id="256" r:id="rId5"/>
    <p:sldId id="271" r:id="rId6"/>
    <p:sldId id="275" r:id="rId7"/>
    <p:sldId id="274" r:id="rId8"/>
    <p:sldId id="261" r:id="rId9"/>
    <p:sldId id="273" r:id="rId10"/>
    <p:sldId id="262" r:id="rId11"/>
    <p:sldId id="264" r:id="rId12"/>
    <p:sldId id="276" r:id="rId13"/>
    <p:sldId id="277" r:id="rId14"/>
    <p:sldId id="278" r:id="rId15"/>
    <p:sldId id="279" r:id="rId16"/>
    <p:sldId id="266" r:id="rId17"/>
    <p:sldId id="267" r:id="rId18"/>
    <p:sldId id="268" r:id="rId19"/>
    <p:sldId id="283" r:id="rId20"/>
    <p:sldId id="284" r:id="rId21"/>
    <p:sldId id="285" r:id="rId22"/>
    <p:sldId id="286" r:id="rId23"/>
    <p:sldId id="269" r:id="rId24"/>
    <p:sldId id="270" r:id="rId25"/>
    <p:sldId id="280" r:id="rId26"/>
    <p:sldId id="281" r:id="rId27"/>
    <p:sldId id="272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0"/>
    <a:srgbClr val="78A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5A0DA-2436-46A3-9E71-3D51AB6FACE5}" v="2" dt="2024-11-15T15:19:27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Weekly Attendance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19700</c:v>
                </c:pt>
                <c:pt idx="1">
                  <c:v>20200</c:v>
                </c:pt>
                <c:pt idx="2">
                  <c:v>19800</c:v>
                </c:pt>
                <c:pt idx="3">
                  <c:v>19200</c:v>
                </c:pt>
                <c:pt idx="4">
                  <c:v>18700</c:v>
                </c:pt>
                <c:pt idx="5">
                  <c:v>18200</c:v>
                </c:pt>
                <c:pt idx="6">
                  <c:v>17600</c:v>
                </c:pt>
                <c:pt idx="7">
                  <c:v>8000</c:v>
                </c:pt>
                <c:pt idx="8">
                  <c:v>13100</c:v>
                </c:pt>
                <c:pt idx="9">
                  <c:v>14000</c:v>
                </c:pt>
                <c:pt idx="10">
                  <c:v>14560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17-4591-97B7-EF51758DD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6045711"/>
        <c:axId val="986061551"/>
      </c:lineChart>
      <c:catAx>
        <c:axId val="98604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061551"/>
        <c:crosses val="autoZero"/>
        <c:auto val="1"/>
        <c:lblAlgn val="ctr"/>
        <c:lblOffset val="100"/>
        <c:noMultiLvlLbl val="0"/>
      </c:catAx>
      <c:valAx>
        <c:axId val="986061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045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C1CB52-DB8E-6284-1C3F-E4A54BEED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C3293-3EE8-63EA-6629-FF3166E6D6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3D06F-3D0A-444D-BFFD-BC3DA7C2E4DC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F5ACB-FE78-0CB1-737F-5ECF51669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A5404-9AAE-96AF-C54C-F93E918BF7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ECB65-D377-4921-8ADD-236A955D79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776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0D389-D35B-086A-4D90-2D60BA4AA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06E10-EB4F-6E3F-791D-B17147074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733ED-E5AD-7D60-82A0-51779A58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5B228-1988-79D6-4493-3F40D0AA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3AF3F-C712-5CA1-5370-09245AC7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57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EFAB3-3C07-98EA-C7EB-EA064F82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6EBE4-9001-1D17-757E-C733160B2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A9FDF-E748-2B8F-26AD-16F648E2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7EA06-8026-5C5B-D1F2-A81552E6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D0A0F-8F0C-1EA5-3E92-F2E194B9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484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A7D628-0CBE-DA93-D31B-5C7AD66B9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0A9F4-B8FB-7114-AB10-765CE6662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45636-E63F-5AFB-B643-043C62BC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E2A4F-22B8-5748-6FDD-B6D034CB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1381F-0EA4-2537-076E-1C5A943C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52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2E72-BAB9-E032-23E9-E28CE564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4BAF-4F51-7041-B594-46A8711FC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FBE0-159F-C164-A279-C86B5B63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8232E-B39C-6B2E-280B-913732EE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D8D4D-F5AB-03A9-4161-35E8D4D4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96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5A3B0-DC7F-6916-F2E8-41786BC7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2A7CA-CC4A-BD6B-4E88-70F349C30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D7CB0-AFF2-99CB-56F7-78E583A79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DFC87-5FD8-25B5-9884-BDC269B7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DBB5-6F16-0A38-0272-1A293326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FD2F-C1E7-E6E8-97E5-0328EE177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3BC83-1EB3-2371-68B6-E38023DEF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7DC85-FAEC-818D-7C3B-366A7B8EF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2457-D3B8-84AA-2EA0-337F324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D4935-2415-54A3-88BF-A745558D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E3B83-51A0-410F-021C-27573DFE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83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7448-4E0A-E0C8-F5D4-789FBBA07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96754-39A1-8166-1BC3-66B5DC82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4B400-FAB6-1D00-AAA3-4056B427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797C6-F243-2A98-986D-F0CC38CC3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3B29B-BAE3-D5AF-1143-FF7D9C503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2D1AB8-CF25-3375-180D-32B19CF5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D388A6-E256-65F1-A43C-9D8050DC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2A6F4-624A-59C6-AEB8-64E4486E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4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018E0-BDF5-C4ED-1F0A-422B10F3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C6715-8B0B-9990-697B-F399D603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D7C02-9564-B741-F0DB-3AF4E0AA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CBD99-0050-EF83-92D7-E0BA506C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82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69A9B6-91B2-7F1E-29E9-E199759C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9B636-A9EF-873C-0EF6-5BA976BD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97AC4-8B26-D77C-EE0A-01141470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17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41F9E-FA4C-8DD8-12A6-1963D2045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F680B-5EFE-77F4-39DE-35D8904B5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3511D-C79E-E533-A527-0123A337C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3E4DD-46C3-1125-56FD-6A524B2C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782D3-8E56-F353-B2B6-EF3D74F0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C6A05-1078-19E6-A1D0-9B754477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33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CAD10-BBBD-6154-314C-2A8E3834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A90570-58AD-840A-36C1-D6496879E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B7954-3695-0B5B-AD0E-E3053046F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6C1F7-8041-6A9C-5FF7-95B02742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42EFF-7164-DA15-35E3-FD83C097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1BB10-8C08-3EE6-8CAF-518D7F58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25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4328D-680C-E349-3C89-6B003BD31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6B926-8625-ED5F-F17A-38165C1E9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EBCBB-38AD-D90F-58AD-6992BB74C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65B4E-E452-40A1-8079-75FFDC72A9E3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BC08A-2BAF-6827-6D4A-9EA6114A4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35668-3153-4F20-1E58-22FE96325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EA311-3080-40C1-B843-E6F1A4548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D1FD32-F804-CA04-DAFE-95BFC980E3F8}"/>
              </a:ext>
            </a:extLst>
          </p:cNvPr>
          <p:cNvSpPr txBox="1"/>
          <p:nvPr/>
        </p:nvSpPr>
        <p:spPr>
          <a:xfrm>
            <a:off x="2028825" y="23241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Presidential address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AE262-63F6-E2D9-9BF9-FC376653221D}"/>
              </a:ext>
            </a:extLst>
          </p:cNvPr>
          <p:cNvSpPr txBox="1"/>
          <p:nvPr/>
        </p:nvSpPr>
        <p:spPr>
          <a:xfrm>
            <a:off x="2220686" y="3872204"/>
            <a:ext cx="582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16 November 2024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7BE847F-9F20-E6A9-B265-D9460B55D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88" y="461850"/>
            <a:ext cx="377461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0C7B0-F37F-F079-EE92-71E464538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4FA1-D779-B986-6E0D-FCEF2AFA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50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Transforming communities</a:t>
            </a:r>
            <a:b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32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Chaplaincy – new chaplain to the RNLI</a:t>
            </a:r>
            <a:endParaRPr lang="en-GB" dirty="0">
              <a:solidFill>
                <a:srgbClr val="00499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 descr="A person standing in a room with a boat&#10;&#10;Description automatically generated">
            <a:extLst>
              <a:ext uri="{FF2B5EF4-FFF2-40B4-BE49-F238E27FC236}">
                <a16:creationId xmlns:a16="http://schemas.microsoft.com/office/drawing/2014/main" id="{1FE5B9E6-425F-9815-B1C1-53CE9AE3A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1" b="42583"/>
          <a:stretch/>
        </p:blipFill>
        <p:spPr>
          <a:xfrm>
            <a:off x="838200" y="1681063"/>
            <a:ext cx="10792626" cy="46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33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B2F79B-A911-B633-5C61-DDBA6E3F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28D7224D-99CC-5314-554B-0B28E9972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3" t="4936" r="9458" b="50067"/>
          <a:stretch/>
        </p:blipFill>
        <p:spPr>
          <a:xfrm>
            <a:off x="641647" y="1782936"/>
            <a:ext cx="11074637" cy="42081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4EEAB-86FD-9E94-EDF8-E21FE345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46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Transforming communities</a:t>
            </a:r>
            <a:br>
              <a:rPr lang="en-GB" dirty="0">
                <a:solidFill>
                  <a:srgbClr val="004990"/>
                </a:solidFill>
              </a:rPr>
            </a:br>
            <a:r>
              <a:rPr lang="en-GB" sz="32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Supporting families and children - St Francis Holiday Club</a:t>
            </a:r>
            <a:endParaRPr lang="en-GB" dirty="0">
              <a:solidFill>
                <a:srgbClr val="00499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0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E4179C-E4EC-8DA1-9CB1-FA23928C9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fish made of candy&#10;&#10;Description automatically generated">
            <a:extLst>
              <a:ext uri="{FF2B5EF4-FFF2-40B4-BE49-F238E27FC236}">
                <a16:creationId xmlns:a16="http://schemas.microsoft.com/office/drawing/2014/main" id="{70DA6564-EF55-33C5-027C-7FCF7E743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45840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FC4AE-CE10-2E34-21F3-4A79E158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Transforming communities</a:t>
            </a:r>
            <a:b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32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Caring</a:t>
            </a:r>
            <a:r>
              <a:rPr lang="en-GB" sz="36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 the environment - Portishead </a:t>
            </a:r>
            <a:r>
              <a:rPr lang="en-GB" sz="3600" dirty="0">
                <a:solidFill>
                  <a:srgbClr val="004990"/>
                </a:solidFill>
              </a:rPr>
              <a:t>e</a:t>
            </a:r>
            <a:r>
              <a:rPr lang="en-GB" sz="36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 art</a:t>
            </a:r>
            <a:endParaRPr lang="en-GB" dirty="0">
              <a:solidFill>
                <a:srgbClr val="00499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1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4CCFC8-B9EA-4574-36F3-44290692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EE86EC-C450-56AF-64D1-6C89D002B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1347" t="14824" r="1"/>
          <a:stretch/>
        </p:blipFill>
        <p:spPr>
          <a:xfrm>
            <a:off x="0" y="1857675"/>
            <a:ext cx="8053055" cy="32822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99D3E-B7C1-8D44-5813-3EC62FFC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Church Urban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475DB-E027-6539-830A-C1A341ADD8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64" r="9886" b="17848"/>
          <a:stretch/>
        </p:blipFill>
        <p:spPr>
          <a:xfrm>
            <a:off x="3649096" y="4206239"/>
            <a:ext cx="8305481" cy="2444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F7784-5945-7EC2-C5D6-589AA2D83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471" y="1348340"/>
            <a:ext cx="4048690" cy="2857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2C510-77CD-5336-67E3-A110ED19A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80" y="5306877"/>
            <a:ext cx="2457671" cy="11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8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19654-7E8A-0FC1-D8B3-FB161604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crowd watching a group of people&#10;&#10;Description automatically generated">
            <a:extLst>
              <a:ext uri="{FF2B5EF4-FFF2-40B4-BE49-F238E27FC236}">
                <a16:creationId xmlns:a16="http://schemas.microsoft.com/office/drawing/2014/main" id="{323A90E8-5996-8545-EE0A-22177666E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8" y="1806174"/>
            <a:ext cx="6527007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155C2E-A66A-BF5F-2F75-527C5832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Prayer at the heart of all we do</a:t>
            </a:r>
          </a:p>
        </p:txBody>
      </p:sp>
      <p:pic>
        <p:nvPicPr>
          <p:cNvPr id="7" name="Picture 6" descr="A blue circle with a praying hands and text&#10;&#10;Description automatically generated">
            <a:extLst>
              <a:ext uri="{FF2B5EF4-FFF2-40B4-BE49-F238E27FC236}">
                <a16:creationId xmlns:a16="http://schemas.microsoft.com/office/drawing/2014/main" id="{08547D8D-1FB8-D66A-3C3D-ADCB73B6D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03" y="169068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99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97E70-6A29-1C59-7C3E-746E54F32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0891-6579-4CDE-C1AC-F9546CCC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areas of focus</a:t>
            </a:r>
          </a:p>
        </p:txBody>
      </p:sp>
    </p:spTree>
    <p:extLst>
      <p:ext uri="{BB962C8B-B14F-4D97-AF65-F5344CB8AC3E}">
        <p14:creationId xmlns:p14="http://schemas.microsoft.com/office/powerpoint/2010/main" val="1445453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5E6F-61B3-F2C5-E172-FD3BD2F9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sz="4400" dirty="0"/>
            </a:br>
            <a:r>
              <a:rPr lang="en-GB" sz="4400" dirty="0">
                <a:solidFill>
                  <a:srgbClr val="004990"/>
                </a:solidFill>
              </a:rPr>
              <a:t>Value, cherish and develop the people and resources we already have</a:t>
            </a:r>
            <a:br>
              <a:rPr lang="en-GB" sz="4400" dirty="0"/>
            </a:br>
            <a:endParaRPr lang="en-GB" dirty="0"/>
          </a:p>
        </p:txBody>
      </p:sp>
      <p:pic>
        <p:nvPicPr>
          <p:cNvPr id="5" name="Content Placeholder 4" descr="A group of people standing in front of a stone building&#10;&#10;Description automatically generated">
            <a:extLst>
              <a:ext uri="{FF2B5EF4-FFF2-40B4-BE49-F238E27FC236}">
                <a16:creationId xmlns:a16="http://schemas.microsoft.com/office/drawing/2014/main" id="{FF5A2FED-47C8-4254-9232-393B42DC5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5250"/>
            <a:ext cx="9256776" cy="4364382"/>
          </a:xfrm>
        </p:spPr>
      </p:pic>
    </p:spTree>
    <p:extLst>
      <p:ext uri="{BB962C8B-B14F-4D97-AF65-F5344CB8AC3E}">
        <p14:creationId xmlns:p14="http://schemas.microsoft.com/office/powerpoint/2010/main" val="2536329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1A464-5FE8-4ED2-DD67-121DD0CA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2597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>
                <a:solidFill>
                  <a:srgbClr val="004990"/>
                </a:solidFill>
              </a:rPr>
              <a:t>Develop new worshipping communities alongside our existing offers</a:t>
            </a:r>
            <a:br>
              <a:rPr lang="en-GB" dirty="0"/>
            </a:br>
            <a:endParaRPr lang="en-GB" dirty="0"/>
          </a:p>
        </p:txBody>
      </p:sp>
      <p:pic>
        <p:nvPicPr>
          <p:cNvPr id="11" name="Content Placeholder 10" descr="A person in a red hoodie&#10;&#10;Description automatically generated">
            <a:extLst>
              <a:ext uri="{FF2B5EF4-FFF2-40B4-BE49-F238E27FC236}">
                <a16:creationId xmlns:a16="http://schemas.microsoft.com/office/drawing/2014/main" id="{C99AFFFA-A0AD-B34C-EC3C-7A1D42C59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6101"/>
            <a:ext cx="9756913" cy="4176773"/>
          </a:xfrm>
        </p:spPr>
      </p:pic>
    </p:spTree>
    <p:extLst>
      <p:ext uri="{BB962C8B-B14F-4D97-AF65-F5344CB8AC3E}">
        <p14:creationId xmlns:p14="http://schemas.microsoft.com/office/powerpoint/2010/main" val="3809730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236F-9A54-3ADD-E01E-5F912FC9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990"/>
                </a:solidFill>
              </a:rPr>
              <a:t>Share in ministry and leadership</a:t>
            </a:r>
            <a:endParaRPr lang="en-GB" dirty="0"/>
          </a:p>
        </p:txBody>
      </p:sp>
      <p:pic>
        <p:nvPicPr>
          <p:cNvPr id="5" name="Content Placeholder 4" descr="A group of people in robes&#10;&#10;Description automatically generated">
            <a:extLst>
              <a:ext uri="{FF2B5EF4-FFF2-40B4-BE49-F238E27FC236}">
                <a16:creationId xmlns:a16="http://schemas.microsoft.com/office/drawing/2014/main" id="{13FDC143-B495-4F66-58A1-E8B97EBB2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90688"/>
            <a:ext cx="10253471" cy="4380928"/>
          </a:xfrm>
        </p:spPr>
      </p:pic>
    </p:spTree>
    <p:extLst>
      <p:ext uri="{BB962C8B-B14F-4D97-AF65-F5344CB8AC3E}">
        <p14:creationId xmlns:p14="http://schemas.microsoft.com/office/powerpoint/2010/main" val="2302053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0EB25-DF75-C847-5255-8D20209F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021"/>
            <a:ext cx="10515600" cy="1107059"/>
          </a:xfrm>
        </p:spPr>
        <p:txBody>
          <a:bodyPr/>
          <a:lstStyle/>
          <a:p>
            <a:r>
              <a:rPr lang="en-GB" dirty="0">
                <a:solidFill>
                  <a:srgbClr val="004990"/>
                </a:solidFill>
              </a:rPr>
              <a:t>Deepen and grow our faith</a:t>
            </a:r>
          </a:p>
        </p:txBody>
      </p:sp>
      <p:pic>
        <p:nvPicPr>
          <p:cNvPr id="5" name="Content Placeholder 4" descr="A person in an orange jacket&#10;&#10;Description automatically generated">
            <a:extLst>
              <a:ext uri="{FF2B5EF4-FFF2-40B4-BE49-F238E27FC236}">
                <a16:creationId xmlns:a16="http://schemas.microsoft.com/office/drawing/2014/main" id="{AE80B7B2-3EC7-550E-EF42-AB6FFB967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2910"/>
            <a:ext cx="10198608" cy="4349874"/>
          </a:xfrm>
        </p:spPr>
      </p:pic>
    </p:spTree>
    <p:extLst>
      <p:ext uri="{BB962C8B-B14F-4D97-AF65-F5344CB8AC3E}">
        <p14:creationId xmlns:p14="http://schemas.microsoft.com/office/powerpoint/2010/main" val="167808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A6F0F1-4896-2379-0E00-FCC52BBFC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several paper people holding hands&#10;&#10;Description automatically generated">
            <a:extLst>
              <a:ext uri="{FF2B5EF4-FFF2-40B4-BE49-F238E27FC236}">
                <a16:creationId xmlns:a16="http://schemas.microsoft.com/office/drawing/2014/main" id="{DBC52B1F-165A-E56C-DEC6-E38B4F315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13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4CE4E-E4EE-395C-A4B6-2AC9C0FE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437"/>
            <a:ext cx="10515600" cy="1325563"/>
          </a:xfrm>
          <a:solidFill>
            <a:srgbClr val="00499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Safeguarding</a:t>
            </a:r>
          </a:p>
        </p:txBody>
      </p:sp>
    </p:spTree>
    <p:extLst>
      <p:ext uri="{BB962C8B-B14F-4D97-AF65-F5344CB8AC3E}">
        <p14:creationId xmlns:p14="http://schemas.microsoft.com/office/powerpoint/2010/main" val="3644830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0D1B39-6B13-1BF0-A8EE-70B381DA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07F31-766C-6427-9F2F-CFD64255B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/>
              <a:t>Deanery Reviews - underway</a:t>
            </a:r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r>
              <a:rPr lang="en-GB" sz="5400" dirty="0"/>
              <a:t>Benefice Visits and Ministerial Development Reviews - from 2025/26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19078-DAF3-61EC-6A9B-6E44F16DB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Listening and supporting</a:t>
            </a:r>
          </a:p>
        </p:txBody>
      </p:sp>
    </p:spTree>
    <p:extLst>
      <p:ext uri="{BB962C8B-B14F-4D97-AF65-F5344CB8AC3E}">
        <p14:creationId xmlns:p14="http://schemas.microsoft.com/office/powerpoint/2010/main" val="1133728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735CFB-A743-EBC1-2344-CD7D7042A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9874-DCDB-BA5B-2EE6-6FB4BB00E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Supporting parish income growth</a:t>
            </a:r>
          </a:p>
          <a:p>
            <a:r>
              <a:rPr lang="en-GB" sz="3200" dirty="0"/>
              <a:t>New Common methodology</a:t>
            </a:r>
          </a:p>
          <a:p>
            <a:r>
              <a:rPr lang="en-GB" sz="3200" dirty="0"/>
              <a:t>Diocesan budget</a:t>
            </a:r>
          </a:p>
          <a:p>
            <a:r>
              <a:rPr lang="en-GB" sz="3200" dirty="0"/>
              <a:t>Buildings strategy</a:t>
            </a:r>
          </a:p>
          <a:p>
            <a:r>
              <a:rPr lang="en-GB" sz="3200" dirty="0"/>
              <a:t>New Diocesan Chair of Diocesan Board of Finance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00831-CD9A-9839-E6A7-271F9C935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990"/>
                </a:solidFill>
              </a:rPr>
              <a:t>Tackling our financial challenges together</a:t>
            </a:r>
            <a:endParaRPr lang="en-GB" dirty="0">
              <a:solidFill>
                <a:srgbClr val="00499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754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3C9B0-BD36-C0B1-1C35-6FB9CCDB1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olorful stained glass window&#10;&#10;Description automatically generated">
            <a:extLst>
              <a:ext uri="{FF2B5EF4-FFF2-40B4-BE49-F238E27FC236}">
                <a16:creationId xmlns:a16="http://schemas.microsoft.com/office/drawing/2014/main" id="{9FCCAEB9-5EE4-87FC-F769-D655B3E54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466" y="0"/>
            <a:ext cx="13994296" cy="69971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75A08-63C9-AAAB-52F5-83803933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7030"/>
            <a:ext cx="10515600" cy="1325563"/>
          </a:xfrm>
          <a:solidFill>
            <a:srgbClr val="00499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Living in Love and Faith</a:t>
            </a:r>
          </a:p>
        </p:txBody>
      </p:sp>
    </p:spTree>
    <p:extLst>
      <p:ext uri="{BB962C8B-B14F-4D97-AF65-F5344CB8AC3E}">
        <p14:creationId xmlns:p14="http://schemas.microsoft.com/office/powerpoint/2010/main" val="3307971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4CBCE-4445-D287-C2EF-5D960A8EA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ilhouette of a city with a sunset&#10;&#10;Description automatically generated">
            <a:extLst>
              <a:ext uri="{FF2B5EF4-FFF2-40B4-BE49-F238E27FC236}">
                <a16:creationId xmlns:a16="http://schemas.microsoft.com/office/drawing/2014/main" id="{4165372C-9C63-C5DB-6807-906115EB2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08"/>
            <a:ext cx="12284765" cy="818764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C5B00-39D2-671B-0748-608EA7776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791"/>
            <a:ext cx="10515600" cy="1325563"/>
          </a:xfrm>
          <a:solidFill>
            <a:schemeClr val="accent4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Assisted suicide</a:t>
            </a:r>
          </a:p>
        </p:txBody>
      </p:sp>
    </p:spTree>
    <p:extLst>
      <p:ext uri="{BB962C8B-B14F-4D97-AF65-F5344CB8AC3E}">
        <p14:creationId xmlns:p14="http://schemas.microsoft.com/office/powerpoint/2010/main" val="2518001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8A36FF-263D-4740-AB11-E679F220B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9D572-FC56-8F19-F5EC-174292BC4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Bishop’s Council</a:t>
            </a:r>
          </a:p>
          <a:p>
            <a:r>
              <a:rPr lang="en-GB" sz="3200" dirty="0"/>
              <a:t>Finance Committee</a:t>
            </a:r>
          </a:p>
          <a:p>
            <a:r>
              <a:rPr lang="en-GB" sz="3200" dirty="0"/>
              <a:t>Board of Patronage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1EEEC-A4F9-78BE-F4E6-C13F0C4C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diocese</a:t>
            </a:r>
          </a:p>
        </p:txBody>
      </p:sp>
    </p:spTree>
    <p:extLst>
      <p:ext uri="{BB962C8B-B14F-4D97-AF65-F5344CB8AC3E}">
        <p14:creationId xmlns:p14="http://schemas.microsoft.com/office/powerpoint/2010/main" val="3723452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0EB95-B77E-8C52-7167-07C56690E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00EC43-B326-D661-C99D-F930558C7B8B}"/>
              </a:ext>
            </a:extLst>
          </p:cNvPr>
          <p:cNvSpPr txBox="1"/>
          <p:nvPr/>
        </p:nvSpPr>
        <p:spPr>
          <a:xfrm>
            <a:off x="2028825" y="23241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Thank you!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A0736F5-8CBB-3B48-9A2C-407E12AC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88" y="461850"/>
            <a:ext cx="377461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0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F5366-122C-BF30-E2F8-A02016A76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39F2F-59E5-96AE-1E35-4CD6398F9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Contributes to the culture of the whole diocese</a:t>
            </a:r>
          </a:p>
          <a:p>
            <a:r>
              <a:rPr lang="en-GB" sz="3200" dirty="0"/>
              <a:t>Is a place where deep conversations and deep listening take place </a:t>
            </a:r>
          </a:p>
          <a:p>
            <a:r>
              <a:rPr lang="en-GB" sz="3200" dirty="0"/>
              <a:t>Ensures that the views of our churches and communities are heard</a:t>
            </a:r>
          </a:p>
          <a:p>
            <a:r>
              <a:rPr lang="en-GB" sz="3200" dirty="0"/>
              <a:t>Avoids being simply a receiver of information</a:t>
            </a:r>
          </a:p>
          <a:p>
            <a:r>
              <a:rPr lang="en-GB" sz="3200" dirty="0"/>
              <a:t>Joins in the co-creation of diocesan policies and strategy</a:t>
            </a:r>
          </a:p>
          <a:p>
            <a:r>
              <a:rPr lang="en-GB" sz="3200" dirty="0"/>
              <a:t>Gets behind what God is asking of us and joins 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C91AB-72EA-500D-4835-18A7A60C5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990"/>
                </a:solidFill>
              </a:rPr>
              <a:t>Diocesan Synod…</a:t>
            </a:r>
            <a:endParaRPr lang="en-GB" dirty="0">
              <a:solidFill>
                <a:srgbClr val="00499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9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B8C8C-423D-7244-DD8E-4647DFE8E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DBD74-738B-5B2E-8C35-CDEAA65AB363}"/>
              </a:ext>
            </a:extLst>
          </p:cNvPr>
          <p:cNvSpPr txBox="1"/>
          <p:nvPr/>
        </p:nvSpPr>
        <p:spPr>
          <a:xfrm>
            <a:off x="2028825" y="2324100"/>
            <a:ext cx="8477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vision &amp; strategy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2AF69D11-3DF8-84A5-AFA2-51CB39D2D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88" y="461850"/>
            <a:ext cx="377461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9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2F42DC-F49D-7D74-954F-E05866A1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1640-674C-2053-C02B-59224050A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6600"/>
            <a:ext cx="10515600" cy="2186538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response to God’s immense love for us, we seek to be </a:t>
            </a:r>
            <a:r>
              <a:rPr lang="en-GB" sz="40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God’s</a:t>
            </a:r>
            <a:r>
              <a:rPr lang="en-GB" sz="36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people, living and telling the story of Jesus.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7FF7D-9B96-A591-9CCF-8AC642CEA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diocesan vision</a:t>
            </a:r>
          </a:p>
        </p:txBody>
      </p:sp>
    </p:spTree>
    <p:extLst>
      <p:ext uri="{BB962C8B-B14F-4D97-AF65-F5344CB8AC3E}">
        <p14:creationId xmlns:p14="http://schemas.microsoft.com/office/powerpoint/2010/main" val="244046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856910-5BF2-BCEF-8A0F-9168EA2B3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7DF8D-D1CC-9708-326A-10E559B8F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2647"/>
            <a:ext cx="10515600" cy="13255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4000" dirty="0"/>
              <a:t>Growing church    	Transforming communities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1D073-06E5-E5B2-E18E-266F3AE8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1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4990"/>
                </a:solidFill>
              </a:rPr>
              <a:t>What will help us live out our vision, and what difference will that make?’ </a:t>
            </a:r>
            <a:br>
              <a:rPr lang="en-GB" sz="4400" dirty="0"/>
            </a:br>
            <a:endParaRPr lang="en-GB" dirty="0">
              <a:solidFill>
                <a:srgbClr val="00499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42D81465-5278-B823-2257-BD83EAFD4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7" b="32133"/>
          <a:stretch/>
        </p:blipFill>
        <p:spPr>
          <a:xfrm>
            <a:off x="0" y="4471509"/>
            <a:ext cx="12192000" cy="238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3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12E9B-2BD2-D2EF-6CB0-EEE1B0D1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79B9E3-E5C2-E3D5-713C-213E168DFD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783342"/>
              </p:ext>
            </p:extLst>
          </p:nvPr>
        </p:nvGraphicFramePr>
        <p:xfrm>
          <a:off x="838199" y="564204"/>
          <a:ext cx="10727988" cy="5612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9349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FFD109-4C95-0B11-38A6-9E40F97D4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7306B-F0E5-3F38-80C6-43466978E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4856"/>
            <a:ext cx="10515600" cy="2368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Intentionally to seek to grow each of our benefices by one child (net) and by one adult (net) next year, the year after, and every year. </a:t>
            </a:r>
            <a:endParaRPr lang="en-GB" sz="6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AA156E-6549-2DDC-B921-B599DEEA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69197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70A0E-1252-B41B-7824-3918F314B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standing in front of a painting&#10;&#10;Description automatically generated">
            <a:extLst>
              <a:ext uri="{FF2B5EF4-FFF2-40B4-BE49-F238E27FC236}">
                <a16:creationId xmlns:a16="http://schemas.microsoft.com/office/drawing/2014/main" id="{712809E3-9DDC-1F92-7903-4A2631D9D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6" b="12548"/>
          <a:stretch/>
        </p:blipFill>
        <p:spPr>
          <a:xfrm>
            <a:off x="654516" y="1786070"/>
            <a:ext cx="11130133" cy="459547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1DEF4-E57A-7203-91E6-A3112CC4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Transforming communities</a:t>
            </a:r>
            <a:br>
              <a:rPr lang="en-GB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3200" dirty="0">
                <a:solidFill>
                  <a:srgbClr val="0049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Tackling modern slavery - Hidden Voices art exhibition</a:t>
            </a:r>
            <a:endParaRPr lang="en-GB" dirty="0">
              <a:solidFill>
                <a:srgbClr val="00499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49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1c3bd5-4888-4675-98fd-0940321b009c">
      <Terms xmlns="http://schemas.microsoft.com/office/infopath/2007/PartnerControls"/>
    </lcf76f155ced4ddcb4097134ff3c332f>
    <TaxCatchAll xmlns="a222b904-302a-4491-8725-33eafc5dd629" xsi:nil="true"/>
    <SharedWithUsers xmlns="a222b904-302a-4491-8725-33eafc5dd629">
      <UserInfo>
        <DisplayName>Claire Horton</DisplayName>
        <AccountId>68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C7B3295F0B654D9C6E39FA03BA2EBB" ma:contentTypeVersion="20" ma:contentTypeDescription="Create a new document." ma:contentTypeScope="" ma:versionID="6f6ccf4b72d8dd1c6c62c8cecc444d30">
  <xsd:schema xmlns:xsd="http://www.w3.org/2001/XMLSchema" xmlns:xs="http://www.w3.org/2001/XMLSchema" xmlns:p="http://schemas.microsoft.com/office/2006/metadata/properties" xmlns:ns2="881c3bd5-4888-4675-98fd-0940321b009c" xmlns:ns3="a222b904-302a-4491-8725-33eafc5dd629" targetNamespace="http://schemas.microsoft.com/office/2006/metadata/properties" ma:root="true" ma:fieldsID="2b4f2e3e04f0ebbbb532f13a28c745d8" ns2:_="" ns3:_="">
    <xsd:import namespace="881c3bd5-4888-4675-98fd-0940321b009c"/>
    <xsd:import namespace="a222b904-302a-4491-8725-33eafc5dd6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c3bd5-4888-4675-98fd-0940321b00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ff4e805-5c4f-4677-8f9d-fa10f867ef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22b904-302a-4491-8725-33eafc5dd6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cda76be-dd88-4470-b5e8-97e409a55e3d}" ma:internalName="TaxCatchAll" ma:showField="CatchAllData" ma:web="a222b904-302a-4491-8725-33eafc5dd6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219FF0-8D7C-47BD-82D3-6586380165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2BDD10-4F45-4C4B-ADA0-8B5EA2C91422}">
  <ds:schemaRefs>
    <ds:schemaRef ds:uri="http://schemas.microsoft.com/office/2006/metadata/properties"/>
    <ds:schemaRef ds:uri="http://schemas.microsoft.com/office/infopath/2007/PartnerControls"/>
    <ds:schemaRef ds:uri="881c3bd5-4888-4675-98fd-0940321b009c"/>
    <ds:schemaRef ds:uri="a222b904-302a-4491-8725-33eafc5dd629"/>
  </ds:schemaRefs>
</ds:datastoreItem>
</file>

<file path=customXml/itemProps3.xml><?xml version="1.0" encoding="utf-8"?>
<ds:datastoreItem xmlns:ds="http://schemas.openxmlformats.org/officeDocument/2006/customXml" ds:itemID="{C1DDD6A3-823A-47C2-9B7F-46A5372857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1c3bd5-4888-4675-98fd-0940321b009c"/>
    <ds:schemaRef ds:uri="a222b904-302a-4491-8725-33eafc5dd6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6164</TotalTime>
  <Words>308</Words>
  <Application>Microsoft Office PowerPoint</Application>
  <PresentationFormat>Widescreen</PresentationFormat>
  <Paragraphs>46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Arial</vt:lpstr>
      <vt:lpstr>Calibri</vt:lpstr>
      <vt:lpstr>Cambria</vt:lpstr>
      <vt:lpstr>Office Theme</vt:lpstr>
      <vt:lpstr>PowerPoint Presentation</vt:lpstr>
      <vt:lpstr>Safeguarding</vt:lpstr>
      <vt:lpstr>Diocesan Synod…</vt:lpstr>
      <vt:lpstr>PowerPoint Presentation</vt:lpstr>
      <vt:lpstr>Our diocesan vision</vt:lpstr>
      <vt:lpstr>What will help us live out our vision, and what difference will that make?’  </vt:lpstr>
      <vt:lpstr>PowerPoint Presentation</vt:lpstr>
      <vt:lpstr>The Challenge</vt:lpstr>
      <vt:lpstr>Transforming communities Tackling modern slavery - Hidden Voices art exhibition</vt:lpstr>
      <vt:lpstr>Transforming communities Chaplaincy – new chaplain to the RNLI</vt:lpstr>
      <vt:lpstr>Transforming communities Supporting families and children - St Francis Holiday Club</vt:lpstr>
      <vt:lpstr>Transforming communities Caring for the environment - Portishead eco art</vt:lpstr>
      <vt:lpstr>Church Urban Fund</vt:lpstr>
      <vt:lpstr>Prayer at the heart of all we do</vt:lpstr>
      <vt:lpstr>Our areas of focus</vt:lpstr>
      <vt:lpstr> Value, cherish and develop the people and resources we already have </vt:lpstr>
      <vt:lpstr> Develop new worshipping communities alongside our existing offers </vt:lpstr>
      <vt:lpstr>Share in ministry and leadership</vt:lpstr>
      <vt:lpstr>Deepen and grow our faith</vt:lpstr>
      <vt:lpstr>Listening and supporting</vt:lpstr>
      <vt:lpstr>Tackling our financial challenges together</vt:lpstr>
      <vt:lpstr>Living in Love and Faith</vt:lpstr>
      <vt:lpstr>Assisted suicide</vt:lpstr>
      <vt:lpstr>Our diocese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Willmot</dc:creator>
  <cp:lastModifiedBy>Caroline Gray</cp:lastModifiedBy>
  <cp:revision>9</cp:revision>
  <dcterms:created xsi:type="dcterms:W3CDTF">2023-09-14T07:57:18Z</dcterms:created>
  <dcterms:modified xsi:type="dcterms:W3CDTF">2024-11-15T16:49:13Z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0x01010029C7B3295F0B654D9C6E39FA03BA2EBB</vt:lpwstr>
  </property>
  <property fmtid="{D5CDD505-2E9C-101B-9397-08002B2CF9AE}" pid="3" name="MediaServiceImageTags">
    <vt:lpwstr/>
  </property>
</Properties>
</file>