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46"/>
  </p:notesMasterIdLst>
  <p:sldIdLst>
    <p:sldId id="257" r:id="rId2"/>
    <p:sldId id="285" r:id="rId3"/>
    <p:sldId id="261" r:id="rId4"/>
    <p:sldId id="286" r:id="rId5"/>
    <p:sldId id="258" r:id="rId6"/>
    <p:sldId id="289" r:id="rId7"/>
    <p:sldId id="288" r:id="rId8"/>
    <p:sldId id="287" r:id="rId9"/>
    <p:sldId id="283" r:id="rId10"/>
    <p:sldId id="263" r:id="rId11"/>
    <p:sldId id="265" r:id="rId12"/>
    <p:sldId id="290" r:id="rId13"/>
    <p:sldId id="315" r:id="rId14"/>
    <p:sldId id="293" r:id="rId15"/>
    <p:sldId id="291" r:id="rId16"/>
    <p:sldId id="295" r:id="rId17"/>
    <p:sldId id="259" r:id="rId18"/>
    <p:sldId id="296" r:id="rId19"/>
    <p:sldId id="260" r:id="rId20"/>
    <p:sldId id="267" r:id="rId21"/>
    <p:sldId id="294" r:id="rId22"/>
    <p:sldId id="268" r:id="rId23"/>
    <p:sldId id="298" r:id="rId24"/>
    <p:sldId id="270" r:id="rId25"/>
    <p:sldId id="297" r:id="rId26"/>
    <p:sldId id="282" r:id="rId27"/>
    <p:sldId id="277" r:id="rId28"/>
    <p:sldId id="300" r:id="rId29"/>
    <p:sldId id="272" r:id="rId30"/>
    <p:sldId id="301" r:id="rId31"/>
    <p:sldId id="302" r:id="rId32"/>
    <p:sldId id="264" r:id="rId33"/>
    <p:sldId id="303" r:id="rId34"/>
    <p:sldId id="305" r:id="rId35"/>
    <p:sldId id="273" r:id="rId36"/>
    <p:sldId id="306" r:id="rId37"/>
    <p:sldId id="278" r:id="rId38"/>
    <p:sldId id="279" r:id="rId39"/>
    <p:sldId id="308" r:id="rId40"/>
    <p:sldId id="314" r:id="rId41"/>
    <p:sldId id="284" r:id="rId42"/>
    <p:sldId id="311" r:id="rId43"/>
    <p:sldId id="310" r:id="rId44"/>
    <p:sldId id="31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s Rose" initials="PR" lastIdx="2" clrIdx="0">
    <p:extLst>
      <p:ext uri="{19B8F6BF-5375-455C-9EA6-DF929625EA0E}">
        <p15:presenceInfo xmlns:p15="http://schemas.microsoft.com/office/powerpoint/2012/main" userId="8b01ce7490d0e6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22717" autoAdjust="0"/>
  </p:normalViewPr>
  <p:slideViewPr>
    <p:cSldViewPr snapToGrid="0">
      <p:cViewPr varScale="1">
        <p:scale>
          <a:sx n="90" d="100"/>
          <a:sy n="90" d="100"/>
        </p:scale>
        <p:origin x="7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7T08:20:15.798" idx="1">
    <p:pos x="10" y="10"/>
    <p:text>Chartered Institution of Building Services Engineers, The Domestic Heating Design Guide 2014 and EN 12831</p:text>
    <p:extLst>
      <p:ext uri="{C676402C-5697-4E1C-873F-D02D1690AC5C}">
        <p15:threadingInfo xmlns:p15="http://schemas.microsoft.com/office/powerpoint/2012/main" timeZoneBias="-60"/>
      </p:ext>
    </p:extLst>
  </p:cm>
  <p:cm authorId="1" dt="2021-10-17T08:23:45.786" idx="2">
    <p:pos x="10" y="146"/>
    <p:text>UK standards for MCS MIS 3005 andf MIS 3004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7EB22-5C31-4DCD-9E31-685C81E407B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8138-3FF9-45CB-B3C5-0AD9EFA78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8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78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6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3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1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59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693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6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92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19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94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9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07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00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60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66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214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45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17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57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14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38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87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344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51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61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27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09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75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620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022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7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989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40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54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362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343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4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2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3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78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32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5B8138-3FF9-45CB-B3C5-0AD9EFA782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00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9E0F-095E-494B-8C84-5D2050CEF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5B38E-9BC0-401D-AFCD-A08F785C4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6DFCC-E3FE-495D-8D97-280A7DB6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A7F44-F728-4F8C-8CF0-9FA99168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32DF9-C5C4-4F27-A6DD-E3340BE7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7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1AE-E5AE-4340-8CD4-7F33829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FA9A1-A268-4FD2-94D8-D6EDA5C89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FB566-7BC0-482E-8629-E54AA738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21A1D-1956-462F-A8D5-BDF2B48B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23CAF-830B-4826-82F7-259B9516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4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28F31-8BC1-41EB-B09E-1B1DF8680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5A139-F6CA-49E4-8602-0F68EF767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1C37-376D-4F1F-AE3B-B31E7A30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FDCC5-C022-47AD-92DA-88C311FA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728A-2406-4738-A868-E9BA82F6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7401-9F10-42F0-BADF-1D46DF18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68D2-DEED-4066-8D8F-5FCFA9975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C215F-E7DB-45CA-8FEB-31C7E0D3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D2CBA-74B7-4B6B-AA8E-123C3A24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DFB8F-7AD8-4EA2-8DB7-52177B12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6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089C8-C39B-4B7E-917E-4CA9B671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21873-D5D4-4160-BCE2-CD85B323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E25B8-0502-433B-A1E6-37D5B5AC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9C0F5-D8F4-401D-929F-4D7DD163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2E4A-3981-41E8-9F30-7E4B88E3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5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5F0E-C34F-4462-B5EF-FB4B6356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424C-656D-48EE-8664-B59DEB2C8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572EF-A947-490F-B84E-42D14408D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5CBD48-7CE9-4DB7-9B8F-53BE2114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9834-DFF6-42C7-92C3-71229B38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79098-52B6-4185-AEF6-204A80C4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6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C1F10-BE8B-4ED3-AB11-FE24FB88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F8A9A-F056-4A84-936D-6ACBD1DC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1AEB2-7AC9-4BF8-8574-FB56111F9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D50C0-C828-4A42-A9F7-C80A2395B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876F1-85D1-4291-9FE2-D874B7515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27311-8575-4130-9FE1-DCF7BB5C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CE86E-8D2B-42AC-A1E1-91DC8755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3AF1E-ACD8-4CC7-A451-4BB08D85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60A7-7803-4B1B-B3A3-8769A120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1743D-34BE-4137-AC85-EC424F26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44D4C-678B-45E0-878F-9D567D39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489FA-AD4F-487D-8711-FAC55A8D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5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C05FB-C66C-410E-BFC8-42311FAD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E0FEB-6BAC-49BC-8D8C-EA51E295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14B21-0B92-4BE0-988F-28B5FE50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0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C464-471A-4CC9-91A3-5E798BE5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386B-C1BE-437E-B73C-692B502F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04848-E043-49FD-9352-51DF1C73C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A2900-9CC7-4933-A485-216D81A3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BE2FA-DA3B-420E-A8F4-40695C5D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08050-BD0D-4578-A02A-95AA2595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4940-C3E5-429B-B97B-4BDDEB3C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F0286-C3B7-4D9C-8445-E9361E321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AC759-69FF-47E1-A634-54D049B88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DC7BC-416A-4BFB-862E-94245037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58D40-E87E-4F5E-8967-44017ABA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A0D4D-242E-4FD4-8C2A-ADE84341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E110C-8A25-44A3-9022-EBD3A62B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28-3D1C-445F-BB28-0467AF6B6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7D3DD-4210-4A82-B4A9-4D11BEB03B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FDBC-2874-4B37-A954-97797B258881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CA3E2-4BFA-4523-AEB7-1E12B0130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E932-C1FE-466A-83EF-F7C40478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0C17-B324-4F52-9D6E-2E441DADE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96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380EDE-66E7-4989-A9CA-BF6891263E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8843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FA8B7F-E4E6-4D72-ABFA-BFDCA2321A2C}"/>
              </a:ext>
            </a:extLst>
          </p:cNvPr>
          <p:cNvSpPr txBox="1"/>
          <p:nvPr/>
        </p:nvSpPr>
        <p:spPr>
          <a:xfrm>
            <a:off x="6096000" y="3429000"/>
            <a:ext cx="5288436" cy="192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endParaRPr lang="en-GB" sz="3600" kern="140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2400"/>
              </a:spcAft>
            </a:pPr>
            <a:r>
              <a:rPr lang="en-US" sz="2800" cap="all" dirty="0">
                <a:solidFill>
                  <a:srgbClr val="59595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RENEWABLE Energy Report</a:t>
            </a:r>
            <a:endParaRPr lang="en-GB" sz="2800" cap="all" dirty="0">
              <a:solidFill>
                <a:srgbClr val="59595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>
                <a:solidFill>
                  <a:srgbClr val="595959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William Grafton  | 05/08/21</a:t>
            </a:r>
            <a:br>
              <a:rPr lang="en-US" sz="800" dirty="0">
                <a:solidFill>
                  <a:srgbClr val="595959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</a:br>
            <a:endParaRPr lang="en-GB" sz="800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1F91A-5C4F-4F44-B768-800219BCB3A0}"/>
              </a:ext>
            </a:extLst>
          </p:cNvPr>
          <p:cNvSpPr txBox="1"/>
          <p:nvPr/>
        </p:nvSpPr>
        <p:spPr>
          <a:xfrm>
            <a:off x="6278252" y="471340"/>
            <a:ext cx="53638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140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 Cuthbert’s Wells </a:t>
            </a:r>
            <a:endParaRPr lang="en-GB" sz="4400" kern="140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537D3-7568-413B-80C2-4BB828473605}"/>
              </a:ext>
            </a:extLst>
          </p:cNvPr>
          <p:cNvSpPr txBox="1"/>
          <p:nvPr/>
        </p:nvSpPr>
        <p:spPr>
          <a:xfrm>
            <a:off x="5841935" y="1969510"/>
            <a:ext cx="5655369" cy="830997"/>
          </a:xfrm>
          <a:prstGeom prst="rect">
            <a:avLst/>
          </a:prstGeom>
          <a:noFill/>
          <a:ln w="25400">
            <a:solidFill>
              <a:srgbClr val="007789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4800" kern="140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Heating and Energy</a:t>
            </a:r>
          </a:p>
        </p:txBody>
      </p:sp>
    </p:spTree>
    <p:extLst>
      <p:ext uri="{BB962C8B-B14F-4D97-AF65-F5344CB8AC3E}">
        <p14:creationId xmlns:p14="http://schemas.microsoft.com/office/powerpoint/2010/main" val="333965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BA8222-CCEF-4E59-9EB8-9F351467241B}"/>
              </a:ext>
            </a:extLst>
          </p:cNvPr>
          <p:cNvSpPr txBox="1"/>
          <p:nvPr/>
        </p:nvSpPr>
        <p:spPr>
          <a:xfrm>
            <a:off x="735330" y="549429"/>
            <a:ext cx="9646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2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This, therefore, excludes:</a:t>
            </a:r>
            <a:endParaRPr lang="en-US" altLang="en-US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23B6F-2E90-4E66-9C0B-5E2BCAB53B06}"/>
              </a:ext>
            </a:extLst>
          </p:cNvPr>
          <p:cNvSpPr txBox="1"/>
          <p:nvPr/>
        </p:nvSpPr>
        <p:spPr>
          <a:xfrm>
            <a:off x="831130" y="1204003"/>
            <a:ext cx="1120492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burning gas, oil or wood to generate the electricity to drive any other form of heating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our own wind turbines for the same purposes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electricity from non-renewable sources through the grid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 We are already using electricity certified as coming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from renewable sources.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DFEA155-8F60-4619-97DE-8AEE38F49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39" y="-233580"/>
            <a:ext cx="11090797" cy="70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80880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u="sng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600" b="1" i="0" u="sng" strike="noStrike" cap="none" normalizeH="0" baseline="0" dirty="0" bmk="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orts of Energy – Solar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 bmk="">
              <a:solidFill>
                <a:srgbClr val="007789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i="0" u="none" strike="noStrike" cap="none" normalizeH="0" baseline="0" dirty="0" bmk="">
                <a:ln>
                  <a:noFill/>
                </a:ln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kumimoji="0" lang="en-US" altLang="en-US" sz="3200" i="0" u="none" strike="noStrike" cap="none" normalizeH="0" dirty="0" bmk="">
                <a:ln>
                  <a:noFill/>
                </a:ln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generate enough energy for</a:t>
            </a:r>
            <a:r>
              <a:rPr kumimoji="0" lang="en-US" altLang="en-US" sz="3200" i="0" u="none" strike="noStrike" cap="none" normalizeH="0" baseline="0" dirty="0" bmk="">
                <a:ln>
                  <a:noFill/>
                </a:ln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(perhaps) 30% of heating requirements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3200" dirty="0" bmk="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i="0" u="none" strike="noStrike" cap="none" normalizeH="0" baseline="0" dirty="0" bmk="">
                <a:ln>
                  <a:noFill/>
                </a:ln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sell to energy supplier in the summer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3200" dirty="0" bmk="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dirty="0" bmk="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Could operate heat pump in winter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200" i="0" u="none" strike="noStrike" cap="none" normalizeH="0" baseline="0" dirty="0" bmk="">
              <a:ln>
                <a:noFill/>
              </a:ln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3200" i="0" u="none" strike="noStrike" cap="none" normalizeH="0" baseline="0" dirty="0" bmk="">
                <a:ln>
                  <a:noFill/>
                </a:ln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Solar panels not</a:t>
            </a:r>
            <a:r>
              <a:rPr lang="en-US" altLang="en-US" sz="3200" dirty="0" bmk="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visible from ground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3200" i="0" u="none" strike="noStrike" cap="none" normalizeH="0" baseline="0" dirty="0" bmk="">
              <a:ln>
                <a:noFill/>
              </a:ln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3200" dirty="0" bmk="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guesstimate £50k – 60k</a:t>
            </a:r>
            <a:endParaRPr kumimoji="0" lang="en-US" altLang="en-US" sz="3200" i="0" u="none" strike="noStrike" cap="none" normalizeH="0" baseline="0" dirty="0">
              <a:ln>
                <a:noFill/>
              </a:ln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2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415068-AACB-4BD3-928B-87580483C5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49" t="31919" r="33473" b="38440"/>
          <a:stretch/>
        </p:blipFill>
        <p:spPr>
          <a:xfrm>
            <a:off x="1031357" y="0"/>
            <a:ext cx="10732796" cy="52205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3F6E4-59D6-4FDA-BF1A-BB17FB0D4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29" t="63721" r="34593" b="25078"/>
          <a:stretch/>
        </p:blipFill>
        <p:spPr>
          <a:xfrm>
            <a:off x="1648046" y="5062924"/>
            <a:ext cx="9409813" cy="179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0BE614-2BA0-4FD4-9948-0E871C75E1C0}"/>
              </a:ext>
            </a:extLst>
          </p:cNvPr>
          <p:cNvSpPr txBox="1"/>
          <p:nvPr/>
        </p:nvSpPr>
        <p:spPr>
          <a:xfrm>
            <a:off x="669850" y="212652"/>
            <a:ext cx="927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u="sng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600" b="1" i="0" u="sng" strike="noStrike" cap="none" normalizeH="0" baseline="0" dirty="0" bmk="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orts of Energy – Mains electricity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8F7D8-B90D-4198-A8E2-0A30912E96E9}"/>
              </a:ext>
            </a:extLst>
          </p:cNvPr>
          <p:cNvSpPr txBox="1"/>
          <p:nvPr/>
        </p:nvSpPr>
        <p:spPr>
          <a:xfrm>
            <a:off x="987056" y="1286538"/>
            <a:ext cx="10217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nstantia" panose="02030602050306030303" pitchFamily="18" charset="0"/>
              </a:rPr>
              <a:t>This is a </a:t>
            </a:r>
            <a:r>
              <a:rPr lang="en-GB" sz="3200" b="1" dirty="0">
                <a:latin typeface="Constantia" panose="02030602050306030303" pitchFamily="18" charset="0"/>
              </a:rPr>
              <a:t>reliable</a:t>
            </a:r>
            <a:r>
              <a:rPr lang="en-GB" sz="3200" dirty="0">
                <a:latin typeface="Constantia" panose="02030602050306030303" pitchFamily="18" charset="0"/>
              </a:rPr>
              <a:t> source.</a:t>
            </a:r>
          </a:p>
          <a:p>
            <a:endParaRPr lang="en-GB" sz="32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nstantia" panose="02030602050306030303" pitchFamily="18" charset="0"/>
              </a:rPr>
              <a:t>It </a:t>
            </a:r>
            <a:r>
              <a:rPr lang="en-GB" sz="3200" b="1" dirty="0">
                <a:latin typeface="Constantia" panose="02030602050306030303" pitchFamily="18" charset="0"/>
              </a:rPr>
              <a:t>is possible </a:t>
            </a:r>
            <a:r>
              <a:rPr lang="en-GB" sz="3200" dirty="0">
                <a:latin typeface="Constantia" panose="02030602050306030303" pitchFamily="18" charset="0"/>
              </a:rPr>
              <a:t>to specify that only electricity from renewable sources is supplied.</a:t>
            </a:r>
          </a:p>
          <a:p>
            <a:endParaRPr lang="en-GB" sz="3200" dirty="0">
              <a:latin typeface="Constantia" panose="0203060205030603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Constantia" panose="02030602050306030303" pitchFamily="18" charset="0"/>
              </a:rPr>
              <a:t>The National Grid can be used as a </a:t>
            </a:r>
            <a:r>
              <a:rPr lang="en-GB" sz="3200" b="1" dirty="0">
                <a:latin typeface="Constantia" panose="02030602050306030303" pitchFamily="18" charset="0"/>
              </a:rPr>
              <a:t>sort of storage </a:t>
            </a:r>
            <a:r>
              <a:rPr lang="en-GB" sz="3200" dirty="0">
                <a:latin typeface="Constantia" panose="02030602050306030303" pitchFamily="18" charset="0"/>
              </a:rPr>
              <a:t>system.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onstantia" panose="02030602050306030303" pitchFamily="18" charset="0"/>
              </a:rPr>
              <a:t>We feed in during the summer and draw on it in the winter.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3200" dirty="0">
                <a:latin typeface="Constantia" panose="02030602050306030303" pitchFamily="18" charset="0"/>
              </a:rPr>
              <a:t>Unfortunately it costs more to take out than we are paid to feed it in!</a:t>
            </a:r>
          </a:p>
        </p:txBody>
      </p:sp>
      <p:pic>
        <p:nvPicPr>
          <p:cNvPr id="1028" name="Picture 4" descr="Disappointed Stock Illustrations – 9,021 Disappointed Stock Illustrations,  Vectors &amp;amp; Clipart - Dreamstime">
            <a:extLst>
              <a:ext uri="{FF2B5EF4-FFF2-40B4-BE49-F238E27FC236}">
                <a16:creationId xmlns:a16="http://schemas.microsoft.com/office/drawing/2014/main" id="{1A911CB9-2AE4-41BA-8EE9-FF63B248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15" y="4912242"/>
            <a:ext cx="2060501" cy="19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958F5-A6FC-4BC0-B615-BEE28DE38C96}"/>
              </a:ext>
            </a:extLst>
          </p:cNvPr>
          <p:cNvSpPr txBox="1"/>
          <p:nvPr/>
        </p:nvSpPr>
        <p:spPr>
          <a:xfrm>
            <a:off x="1391604" y="1811901"/>
            <a:ext cx="8896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nstantia" panose="02030602050306030303" pitchFamily="18" charset="0"/>
              </a:rPr>
              <a:t>Using the existing boiler …..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E1EFA-3E9A-45DE-B2E5-61FAFC91B194}"/>
              </a:ext>
            </a:extLst>
          </p:cNvPr>
          <p:cNvSpPr txBox="1"/>
          <p:nvPr/>
        </p:nvSpPr>
        <p:spPr>
          <a:xfrm>
            <a:off x="6516943" y="4515271"/>
            <a:ext cx="5242259" cy="9850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but with Recycled Cooking Oil?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41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endParaRPr lang="en-US" sz="41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RYING RANGE MANUFACTURERS |">
            <a:extLst>
              <a:ext uri="{FF2B5EF4-FFF2-40B4-BE49-F238E27FC236}">
                <a16:creationId xmlns:a16="http://schemas.microsoft.com/office/drawing/2014/main" id="{5DB9964C-DC2F-4672-85C4-D416B95BF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r="1" b="1763"/>
          <a:stretch/>
        </p:blipFill>
        <p:spPr bwMode="auto">
          <a:xfrm>
            <a:off x="1580859" y="3707296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8731C-42A2-407E-9589-05A8A349F4AA}"/>
              </a:ext>
            </a:extLst>
          </p:cNvPr>
          <p:cNvSpPr txBox="1"/>
          <p:nvPr/>
        </p:nvSpPr>
        <p:spPr>
          <a:xfrm>
            <a:off x="701749" y="185749"/>
            <a:ext cx="59445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600" b="1" u="sng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3600" b="1" i="0" u="sng" strike="noStrike" cap="none" normalizeH="0" baseline="0" dirty="0" bmk="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orts of Energy – Oil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E89071-8BAA-48AB-9678-B1C1B2F3D554}"/>
              </a:ext>
            </a:extLst>
          </p:cNvPr>
          <p:cNvSpPr txBox="1"/>
          <p:nvPr/>
        </p:nvSpPr>
        <p:spPr>
          <a:xfrm>
            <a:off x="575034" y="537328"/>
            <a:ext cx="1161696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nstantia" panose="02030602050306030303" pitchFamily="18" charset="0"/>
              </a:rPr>
              <a:t>Its pros and 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</a:rPr>
              <a:t>Carbon-neutral</a:t>
            </a:r>
            <a:r>
              <a:rPr lang="en-GB" sz="2800" dirty="0">
                <a:latin typeface="Constantia" panose="02030602050306030303" pitchFamily="18" charset="0"/>
              </a:rPr>
              <a:t>, although it does produce other waste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</a:rPr>
              <a:t>Re-used, </a:t>
            </a:r>
            <a:r>
              <a:rPr lang="en-GB" sz="2800" b="1" dirty="0">
                <a:latin typeface="Constantia" panose="02030602050306030303" pitchFamily="18" charset="0"/>
              </a:rPr>
              <a:t>treated vegetable oil </a:t>
            </a:r>
            <a:r>
              <a:rPr lang="en-GB" sz="2800" dirty="0">
                <a:latin typeface="Constantia" panose="02030602050306030303" pitchFamily="18" charset="0"/>
              </a:rPr>
              <a:t>can be used (with replacement burners)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</a:rPr>
              <a:t>Output similar </a:t>
            </a:r>
            <a:r>
              <a:rPr lang="en-GB" sz="2800" dirty="0">
                <a:latin typeface="Constantia" panose="02030602050306030303" pitchFamily="18" charset="0"/>
              </a:rPr>
              <a:t>to current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</a:rPr>
              <a:t>Price at present </a:t>
            </a:r>
            <a:r>
              <a:rPr lang="en-GB" sz="2800" b="1" dirty="0">
                <a:latin typeface="Constantia" panose="02030602050306030303" pitchFamily="18" charset="0"/>
              </a:rPr>
              <a:t>30p per litre more </a:t>
            </a:r>
            <a:r>
              <a:rPr lang="en-GB" sz="2800" dirty="0">
                <a:latin typeface="Constantia" panose="02030602050306030303" pitchFamily="18" charset="0"/>
              </a:rPr>
              <a:t>than current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</a:rPr>
              <a:t>2019 oil requirement = 5,733 litres so extra cost then would have been £1,719.90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</a:rPr>
              <a:t>Trials in progress </a:t>
            </a:r>
            <a:r>
              <a:rPr lang="en-GB" sz="2800" dirty="0">
                <a:latin typeface="Constantia" panose="02030602050306030303" pitchFamily="18" charset="0"/>
              </a:rPr>
              <a:t>and it is still to be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B958F5-A6FC-4BC0-B615-BEE28DE38C96}"/>
              </a:ext>
            </a:extLst>
          </p:cNvPr>
          <p:cNvSpPr txBox="1"/>
          <p:nvPr/>
        </p:nvSpPr>
        <p:spPr>
          <a:xfrm>
            <a:off x="2329206" y="2232421"/>
            <a:ext cx="8896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nstantia" panose="02030602050306030303" pitchFamily="18" charset="0"/>
              </a:rPr>
              <a:t>Using a Heat Pump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8DAF912-F083-4157-BAB8-8AE5EE03AEA8}"/>
              </a:ext>
            </a:extLst>
          </p:cNvPr>
          <p:cNvSpPr/>
          <p:nvPr/>
        </p:nvSpPr>
        <p:spPr>
          <a:xfrm>
            <a:off x="1281261" y="3643148"/>
            <a:ext cx="4101444" cy="1964864"/>
          </a:xfrm>
          <a:prstGeom prst="cloudCallout">
            <a:avLst>
              <a:gd name="adj1" fmla="val -35071"/>
              <a:gd name="adj2" fmla="val 9229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What?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58C62AC-3564-4E7A-A8B3-1B4F24B1D9A9}"/>
              </a:ext>
            </a:extLst>
          </p:cNvPr>
          <p:cNvSpPr/>
          <p:nvPr/>
        </p:nvSpPr>
        <p:spPr>
          <a:xfrm>
            <a:off x="7371761" y="2232421"/>
            <a:ext cx="3853992" cy="1964864"/>
          </a:xfrm>
          <a:prstGeom prst="cloudCallout">
            <a:avLst>
              <a:gd name="adj1" fmla="val 52856"/>
              <a:gd name="adj2" fmla="val 10255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B515A1-BF29-49BE-A5CC-6DDDDAAD3121}"/>
              </a:ext>
            </a:extLst>
          </p:cNvPr>
          <p:cNvSpPr txBox="1"/>
          <p:nvPr/>
        </p:nvSpPr>
        <p:spPr>
          <a:xfrm>
            <a:off x="741619" y="267557"/>
            <a:ext cx="85406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600" b="1" u="sng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are we going to use that energy</a:t>
            </a:r>
            <a:endParaRPr kumimoji="0" lang="en-US" altLang="en-US" sz="3600" b="1" i="0" u="sng" strike="noStrike" cap="none" normalizeH="0" baseline="0" dirty="0" bmk="">
              <a:ln>
                <a:noFill/>
              </a:ln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C58894-CBF6-4EBA-A2C3-6450696DD4B9}"/>
              </a:ext>
            </a:extLst>
          </p:cNvPr>
          <p:cNvSpPr txBox="1"/>
          <p:nvPr/>
        </p:nvSpPr>
        <p:spPr>
          <a:xfrm>
            <a:off x="902439" y="2046751"/>
            <a:ext cx="11289561" cy="2580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£100 worth of electricity in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      £100 worth of heat out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endParaRPr lang="en-US" sz="2800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solidFill>
                  <a:srgbClr val="59595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ld Electric Fire High Resolution Stock Photography and Images - Alamy">
            <a:extLst>
              <a:ext uri="{FF2B5EF4-FFF2-40B4-BE49-F238E27FC236}">
                <a16:creationId xmlns:a16="http://schemas.microsoft.com/office/drawing/2014/main" id="{EE97F702-D674-4FD2-9E74-049945586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2"/>
          <a:stretch/>
        </p:blipFill>
        <p:spPr bwMode="auto">
          <a:xfrm>
            <a:off x="8009380" y="1342684"/>
            <a:ext cx="2601058" cy="34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E75885-D0F8-4B72-A737-1FAA62ACED9C}"/>
              </a:ext>
            </a:extLst>
          </p:cNvPr>
          <p:cNvCxnSpPr>
            <a:cxnSpLocks/>
          </p:cNvCxnSpPr>
          <p:nvPr/>
        </p:nvCxnSpPr>
        <p:spPr>
          <a:xfrm>
            <a:off x="5416877" y="2327906"/>
            <a:ext cx="2387355" cy="226676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B9A905-70C6-4EB2-89F9-F4A19776C9F6}"/>
              </a:ext>
            </a:extLst>
          </p:cNvPr>
          <p:cNvCxnSpPr>
            <a:cxnSpLocks/>
          </p:cNvCxnSpPr>
          <p:nvPr/>
        </p:nvCxnSpPr>
        <p:spPr>
          <a:xfrm flipH="1">
            <a:off x="5277272" y="2981046"/>
            <a:ext cx="2317668" cy="194746"/>
          </a:xfrm>
          <a:prstGeom prst="straightConnector1">
            <a:avLst/>
          </a:pr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C41031-1CD8-46A9-A0F7-98249847DBF6}"/>
              </a:ext>
            </a:extLst>
          </p:cNvPr>
          <p:cNvSpPr txBox="1"/>
          <p:nvPr/>
        </p:nvSpPr>
        <p:spPr>
          <a:xfrm>
            <a:off x="1352621" y="698779"/>
            <a:ext cx="6320797" cy="67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Direct Electric Heating</a:t>
            </a:r>
            <a:endParaRPr lang="en-GB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4D0357-BC6C-4234-B57C-412DFBDC79F6}"/>
              </a:ext>
            </a:extLst>
          </p:cNvPr>
          <p:cNvGrpSpPr/>
          <p:nvPr/>
        </p:nvGrpSpPr>
        <p:grpSpPr>
          <a:xfrm>
            <a:off x="3831671" y="3267794"/>
            <a:ext cx="5431096" cy="2905381"/>
            <a:chOff x="2314038" y="3485992"/>
            <a:chExt cx="5431096" cy="2905381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6DEF50A7-E481-4062-BCB4-B3590FFACF33}"/>
                </a:ext>
              </a:extLst>
            </p:cNvPr>
            <p:cNvSpPr/>
            <p:nvPr/>
          </p:nvSpPr>
          <p:spPr>
            <a:xfrm>
              <a:off x="2314038" y="3485992"/>
              <a:ext cx="5431096" cy="2905381"/>
            </a:xfrm>
            <a:prstGeom prst="wedgeEllipseCallout">
              <a:avLst>
                <a:gd name="adj1" fmla="val -47383"/>
                <a:gd name="adj2" fmla="val 6593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2" descr="Why is it so hard to say no | Motivation">
              <a:extLst>
                <a:ext uri="{FF2B5EF4-FFF2-40B4-BE49-F238E27FC236}">
                  <a16:creationId xmlns:a16="http://schemas.microsoft.com/office/drawing/2014/main" id="{B5337581-F958-4AC9-BC76-EA44EF6A1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532" y="3997979"/>
              <a:ext cx="3314307" cy="1988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63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527DC1-78B1-47D2-83B8-EDAE9AA569B9}"/>
              </a:ext>
            </a:extLst>
          </p:cNvPr>
          <p:cNvGrpSpPr/>
          <p:nvPr/>
        </p:nvGrpSpPr>
        <p:grpSpPr>
          <a:xfrm>
            <a:off x="1763679" y="688157"/>
            <a:ext cx="9230840" cy="6351310"/>
            <a:chOff x="1763679" y="688157"/>
            <a:chExt cx="9230840" cy="6351310"/>
          </a:xfrm>
        </p:grpSpPr>
        <p:pic>
          <p:nvPicPr>
            <p:cNvPr id="6146" name="Picture 2" descr="Superman with his cape billowing">
              <a:extLst>
                <a:ext uri="{FF2B5EF4-FFF2-40B4-BE49-F238E27FC236}">
                  <a16:creationId xmlns:a16="http://schemas.microsoft.com/office/drawing/2014/main" id="{9BD5A3C7-C79F-48C8-BF41-3F9178188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5999">
              <a:off x="1763679" y="2067270"/>
              <a:ext cx="3314798" cy="4972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7ED0C550-D299-480B-ABA4-59449A53534A}"/>
                </a:ext>
              </a:extLst>
            </p:cNvPr>
            <p:cNvSpPr/>
            <p:nvPr/>
          </p:nvSpPr>
          <p:spPr>
            <a:xfrm>
              <a:off x="5885190" y="688157"/>
              <a:ext cx="5109329" cy="2309567"/>
            </a:xfrm>
            <a:prstGeom prst="wedgeEllipseCallout">
              <a:avLst>
                <a:gd name="adj1" fmla="val -65625"/>
                <a:gd name="adj2" fmla="val 694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You need an OUTPUT MULTIPLIER!!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67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BD6D5-DB58-4896-9FAC-493A66D99321}"/>
              </a:ext>
            </a:extLst>
          </p:cNvPr>
          <p:cNvSpPr txBox="1"/>
          <p:nvPr/>
        </p:nvSpPr>
        <p:spPr>
          <a:xfrm>
            <a:off x="173411" y="2682035"/>
            <a:ext cx="2533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£100 worth of</a:t>
            </a:r>
          </a:p>
          <a:p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electricity  </a:t>
            </a:r>
          </a:p>
        </p:txBody>
      </p:sp>
      <p:pic>
        <p:nvPicPr>
          <p:cNvPr id="3074" name="Picture 2" descr="How Does a Heat Pump Keep my House Cool? - Air Specialist - Houston HVAC">
            <a:extLst>
              <a:ext uri="{FF2B5EF4-FFF2-40B4-BE49-F238E27FC236}">
                <a16:creationId xmlns:a16="http://schemas.microsoft.com/office/drawing/2014/main" id="{FF9EAD33-C7D2-4177-B4AA-C7B4F233E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27" y="1752527"/>
            <a:ext cx="6087471" cy="35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477B1B-6A4E-4CCC-B281-35F9D40A65BD}"/>
              </a:ext>
            </a:extLst>
          </p:cNvPr>
          <p:cNvCxnSpPr>
            <a:cxnSpLocks/>
          </p:cNvCxnSpPr>
          <p:nvPr/>
        </p:nvCxnSpPr>
        <p:spPr>
          <a:xfrm>
            <a:off x="2148018" y="3326495"/>
            <a:ext cx="1331852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4AC6DD-7A83-4FE7-999A-6AB8E9B3C393}"/>
              </a:ext>
            </a:extLst>
          </p:cNvPr>
          <p:cNvCxnSpPr>
            <a:cxnSpLocks/>
          </p:cNvCxnSpPr>
          <p:nvPr/>
        </p:nvCxnSpPr>
        <p:spPr>
          <a:xfrm>
            <a:off x="8229600" y="3695307"/>
            <a:ext cx="1760128" cy="457169"/>
          </a:xfrm>
          <a:prstGeom prst="straightConnector1">
            <a:avLst/>
          </a:prstGeom>
          <a:ln w="304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1B8D89-20FD-4354-8C97-48DF0A6A377C}"/>
              </a:ext>
            </a:extLst>
          </p:cNvPr>
          <p:cNvSpPr txBox="1"/>
          <p:nvPr/>
        </p:nvSpPr>
        <p:spPr>
          <a:xfrm>
            <a:off x="9028664" y="4285878"/>
            <a:ext cx="31633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£300+ worth </a:t>
            </a:r>
          </a:p>
          <a:p>
            <a:r>
              <a:rPr lang="en-US" sz="40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of heat 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DFFF8-4E6E-4C7A-A107-C239CE1FA769}"/>
              </a:ext>
            </a:extLst>
          </p:cNvPr>
          <p:cNvSpPr txBox="1"/>
          <p:nvPr/>
        </p:nvSpPr>
        <p:spPr>
          <a:xfrm>
            <a:off x="3479870" y="5657285"/>
            <a:ext cx="5083404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4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 Multiplier of around 3.0 </a:t>
            </a:r>
            <a:endParaRPr lang="en-US" sz="2400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BB1D7-D96D-4589-A289-A3E646B22BF7}"/>
              </a:ext>
            </a:extLst>
          </p:cNvPr>
          <p:cNvSpPr txBox="1"/>
          <p:nvPr/>
        </p:nvSpPr>
        <p:spPr>
          <a:xfrm>
            <a:off x="829559" y="540606"/>
            <a:ext cx="954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Heat pumps </a:t>
            </a:r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are the usual form of output multiplier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6623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B41C14-2D4E-4C77-8EAF-81039E2F19AE}"/>
              </a:ext>
            </a:extLst>
          </p:cNvPr>
          <p:cNvSpPr txBox="1"/>
          <p:nvPr/>
        </p:nvSpPr>
        <p:spPr>
          <a:xfrm>
            <a:off x="675350" y="855026"/>
            <a:ext cx="10279117" cy="5147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40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 OF REPORT</a:t>
            </a:r>
          </a:p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36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AUTHOR’S </a:t>
            </a:r>
            <a:r>
              <a:rPr lang="en-US" sz="3600" b="1" kern="0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IMS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basis for the heating and the electrical energy in the church, in a more </a:t>
            </a:r>
            <a:r>
              <a:rPr lang="en-US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long</a:t>
            </a:r>
            <a:r>
              <a:rPr 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term and environmentally-friendly way</a:t>
            </a: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suggest</a:t>
            </a: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a ‘smorgasbord’ of ideas to explore and provide building blocks to use  to meet the future energy use of this church, and possibly others.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endParaRPr lang="en-US" sz="2800" dirty="0">
              <a:solidFill>
                <a:srgbClr val="595959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7CFDD3-DFFC-446E-84D3-1623CF417C7F}"/>
              </a:ext>
            </a:extLst>
          </p:cNvPr>
          <p:cNvSpPr txBox="1"/>
          <p:nvPr/>
        </p:nvSpPr>
        <p:spPr>
          <a:xfrm>
            <a:off x="651510" y="542179"/>
            <a:ext cx="10298430" cy="551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36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Pumps (HP)</a:t>
            </a:r>
            <a:endParaRPr lang="en-GB" sz="3600" b="1" kern="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4E5B6F"/>
                </a:solidFill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encouraged by the Government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because they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use electricity, preferably from renewable source - ideally your own! </a:t>
            </a:r>
          </a:p>
          <a:p>
            <a:pPr lvl="1"/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extract heat </a:t>
            </a: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already in the environment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around the equipment.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Local heat sources could be ….</a:t>
            </a:r>
          </a:p>
          <a:p>
            <a:pPr lvl="1"/>
            <a:endParaRPr lang="en-GB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5AFAB0-2267-459C-A4DB-0558B6907049}"/>
              </a:ext>
            </a:extLst>
          </p:cNvPr>
          <p:cNvSpPr txBox="1"/>
          <p:nvPr/>
        </p:nvSpPr>
        <p:spPr>
          <a:xfrm>
            <a:off x="207772" y="981656"/>
            <a:ext cx="6794161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Ground Source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– would have to come from churchyard, with pipes going either horizontally or vertically to allow enough contact with the ground’s heat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9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Air Source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– could be several, relatively small, domestic units joined together to increase the output</a:t>
            </a:r>
          </a:p>
        </p:txBody>
      </p:sp>
      <p:pic>
        <p:nvPicPr>
          <p:cNvPr id="7172" name="Picture 4" descr="red cross png&#10;">
            <a:extLst>
              <a:ext uri="{FF2B5EF4-FFF2-40B4-BE49-F238E27FC236}">
                <a16:creationId xmlns:a16="http://schemas.microsoft.com/office/drawing/2014/main" id="{6603272D-5C4A-4A43-A1F5-575F6DE3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66" y="160867"/>
            <a:ext cx="1320968" cy="114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919359-3BC2-440A-B616-DBD07DBB439A}"/>
              </a:ext>
            </a:extLst>
          </p:cNvPr>
          <p:cNvSpPr txBox="1"/>
          <p:nvPr/>
        </p:nvSpPr>
        <p:spPr>
          <a:xfrm>
            <a:off x="626534" y="302404"/>
            <a:ext cx="7586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Water Source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no suitable water source</a:t>
            </a:r>
          </a:p>
          <a:p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E5411-95A2-4859-BD81-31548D2A75C3}"/>
              </a:ext>
            </a:extLst>
          </p:cNvPr>
          <p:cNvSpPr txBox="1"/>
          <p:nvPr/>
        </p:nvSpPr>
        <p:spPr>
          <a:xfrm>
            <a:off x="7484533" y="1820530"/>
            <a:ext cx="39539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Water output to the radiators is noticeably cooler than that of normal boilers so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more or larger radiators are needed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7228C8-937F-4EE1-949E-566309556C40}"/>
              </a:ext>
            </a:extLst>
          </p:cNvPr>
          <p:cNvCxnSpPr>
            <a:cxnSpLocks/>
          </p:cNvCxnSpPr>
          <p:nvPr/>
        </p:nvCxnSpPr>
        <p:spPr>
          <a:xfrm>
            <a:off x="5854700" y="2485473"/>
            <a:ext cx="1388533" cy="4741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1CB53A-0E20-4DE1-926C-DD2AD351D21E}"/>
              </a:ext>
            </a:extLst>
          </p:cNvPr>
          <p:cNvCxnSpPr>
            <a:cxnSpLocks/>
          </p:cNvCxnSpPr>
          <p:nvPr/>
        </p:nvCxnSpPr>
        <p:spPr>
          <a:xfrm flipV="1">
            <a:off x="5854700" y="3056156"/>
            <a:ext cx="1540933" cy="6818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FC4935-22D1-4386-B053-E18B4EE7A480}"/>
              </a:ext>
            </a:extLst>
          </p:cNvPr>
          <p:cNvSpPr txBox="1"/>
          <p:nvPr/>
        </p:nvSpPr>
        <p:spPr>
          <a:xfrm>
            <a:off x="1357423" y="5212638"/>
            <a:ext cx="10066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BUT.. Large industrial Air Source Heat Pumps get round this</a:t>
            </a:r>
          </a:p>
          <a:p>
            <a:r>
              <a:rPr lang="en-GB" sz="3200" dirty="0"/>
              <a:t>		More later!</a:t>
            </a:r>
          </a:p>
        </p:txBody>
      </p:sp>
    </p:spTree>
    <p:extLst>
      <p:ext uri="{BB962C8B-B14F-4D97-AF65-F5344CB8AC3E}">
        <p14:creationId xmlns:p14="http://schemas.microsoft.com/office/powerpoint/2010/main" val="15243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3365-377E-4D71-B4EA-ACE207FB3205}"/>
              </a:ext>
            </a:extLst>
          </p:cNvPr>
          <p:cNvSpPr txBox="1"/>
          <p:nvPr/>
        </p:nvSpPr>
        <p:spPr>
          <a:xfrm>
            <a:off x="924639" y="497892"/>
            <a:ext cx="9952522" cy="546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28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Ground Source Heat Pumps (GSHP)</a:t>
            </a:r>
            <a:endParaRPr lang="en-GB" sz="2800" b="1" kern="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They extract heat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 the ground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from</a:t>
            </a: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u="sng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EITHER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an enormous web of</a:t>
            </a: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horizontal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pipes </a:t>
            </a:r>
          </a:p>
          <a:p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u="sng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OR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very deep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vertical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boreholes  </a:t>
            </a:r>
          </a:p>
          <a:p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HORIZONTAL PIPES </a:t>
            </a:r>
          </a:p>
          <a:p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	~ 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digging hundreds of metres several feet deep, to install horizontal pipes through a churchyard??</a:t>
            </a:r>
          </a:p>
          <a:p>
            <a:pPr lvl="2"/>
            <a:r>
              <a:rPr lang="en-GB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5" name="Picture 4" descr="red cross png&#10;">
            <a:extLst>
              <a:ext uri="{FF2B5EF4-FFF2-40B4-BE49-F238E27FC236}">
                <a16:creationId xmlns:a16="http://schemas.microsoft.com/office/drawing/2014/main" id="{ABCE5CCE-2AA1-4C0D-8511-AD29E8BF0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29" y="4380608"/>
            <a:ext cx="1836142" cy="158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7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4656D-0D6D-428E-B214-210089A16885}"/>
              </a:ext>
            </a:extLst>
          </p:cNvPr>
          <p:cNvSpPr txBox="1"/>
          <p:nvPr/>
        </p:nvSpPr>
        <p:spPr>
          <a:xfrm>
            <a:off x="798757" y="357033"/>
            <a:ext cx="498155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VERTICAL BOREHOLES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sz="2800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Not impossible!</a:t>
            </a:r>
          </a:p>
          <a:p>
            <a:endParaRPr lang="en-GB" sz="1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F99861-CFD3-48BA-9B2B-9EDEC9CF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7" y="1738386"/>
            <a:ext cx="5455280" cy="3381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54ADD9-2693-4DC1-B142-0A4CFC5DC224}"/>
              </a:ext>
            </a:extLst>
          </p:cNvPr>
          <p:cNvSpPr txBox="1"/>
          <p:nvPr/>
        </p:nvSpPr>
        <p:spPr>
          <a:xfrm>
            <a:off x="5432478" y="799931"/>
            <a:ext cx="6411179" cy="605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26 bore holes at 160m deep </a:t>
            </a: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and minimum of 8m apart. 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cost around £125,000 for the holes. 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cost additional £80,000 for the heat pumps to support heat load.</a:t>
            </a: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one-time investment, with well over 100-year life expectancy. 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large number of individual pump units and so </a:t>
            </a:r>
            <a:r>
              <a:rPr lang="en-US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maintenance might be more difficult.</a:t>
            </a: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49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3C2533-C119-467C-8D3B-8AD315D29B9E}"/>
              </a:ext>
            </a:extLst>
          </p:cNvPr>
          <p:cNvSpPr txBox="1"/>
          <p:nvPr/>
        </p:nvSpPr>
        <p:spPr>
          <a:xfrm>
            <a:off x="301658" y="245196"/>
            <a:ext cx="1152898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Air Source Heat Pumps (ASHP)</a:t>
            </a:r>
          </a:p>
          <a:p>
            <a:endParaRPr lang="en-GB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large industrial unit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using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3 phase electricity (manufactured by Clade in Bristol)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operates with CO2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as its gas for compression.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temperature of the water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for heating:  80</a:t>
            </a:r>
            <a:r>
              <a:rPr lang="en-GB" sz="2400" dirty="0"/>
              <a:t>⁰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 (rather than </a:t>
            </a:r>
            <a:r>
              <a:rPr lang="en-GB" sz="280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current 50</a:t>
            </a:r>
            <a:r>
              <a:rPr lang="en-GB" sz="2800"/>
              <a:t>⁰</a:t>
            </a:r>
            <a:r>
              <a:rPr lang="en-GB" sz="280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– 60</a:t>
            </a:r>
            <a:r>
              <a:rPr lang="en-GB" sz="2800" dirty="0"/>
              <a:t>⁰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 …….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restores effectiveness 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of existing radiators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Pump technology is most effective when heat emitters really do emit most of the heat that is put into the circulating water</a:t>
            </a:r>
            <a:endParaRPr lang="en-GB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69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E334ED-DB8B-4010-B51B-8EF2252C7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1" y="172915"/>
            <a:ext cx="6373114" cy="4344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FDB774-2DD4-4A1D-ADE7-91892B6A5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98" y="1323454"/>
            <a:ext cx="5830114" cy="52013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AD24C4-42F7-4CD0-BC39-BBBBA2DADE61}"/>
              </a:ext>
            </a:extLst>
          </p:cNvPr>
          <p:cNvSpPr txBox="1"/>
          <p:nvPr/>
        </p:nvSpPr>
        <p:spPr>
          <a:xfrm>
            <a:off x="-242740" y="4869203"/>
            <a:ext cx="60944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Could be positioned where the existing oil tank sits, close to the existing boiler room and the pumps for th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 church heating.</a:t>
            </a:r>
          </a:p>
        </p:txBody>
      </p:sp>
    </p:spTree>
    <p:extLst>
      <p:ext uri="{BB962C8B-B14F-4D97-AF65-F5344CB8AC3E}">
        <p14:creationId xmlns:p14="http://schemas.microsoft.com/office/powerpoint/2010/main" val="40437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658AB1-4897-4E70-8001-F31D0F2CFD99}"/>
              </a:ext>
            </a:extLst>
          </p:cNvPr>
          <p:cNvSpPr txBox="1"/>
          <p:nvPr/>
        </p:nvSpPr>
        <p:spPr>
          <a:xfrm>
            <a:off x="777100" y="168002"/>
            <a:ext cx="9641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3. Getting the heat to </a:t>
            </a:r>
            <a:r>
              <a:rPr lang="en-US" sz="3600" b="1" u="sng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where</a:t>
            </a:r>
            <a:r>
              <a:rPr lang="en-US" sz="3600" b="1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it is needed:</a:t>
            </a:r>
            <a:endParaRPr lang="en-GB" sz="3600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D24D85-60D1-424C-9225-B51C90ED8882}"/>
              </a:ext>
            </a:extLst>
          </p:cNvPr>
          <p:cNvGrpSpPr/>
          <p:nvPr/>
        </p:nvGrpSpPr>
        <p:grpSpPr>
          <a:xfrm>
            <a:off x="145665" y="814333"/>
            <a:ext cx="7342789" cy="5037827"/>
            <a:chOff x="230507" y="267579"/>
            <a:chExt cx="7524120" cy="502946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1732E53-E6F1-42D4-BF70-808A4E6A70B5}"/>
                </a:ext>
              </a:extLst>
            </p:cNvPr>
            <p:cNvSpPr/>
            <p:nvPr/>
          </p:nvSpPr>
          <p:spPr>
            <a:xfrm>
              <a:off x="230507" y="1262373"/>
              <a:ext cx="4147794" cy="403467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97978C51-0F49-4C92-86F8-C33BEBD32F54}"/>
                </a:ext>
              </a:extLst>
            </p:cNvPr>
            <p:cNvSpPr/>
            <p:nvPr/>
          </p:nvSpPr>
          <p:spPr>
            <a:xfrm>
              <a:off x="4152057" y="267579"/>
              <a:ext cx="3602570" cy="1630837"/>
            </a:xfrm>
            <a:prstGeom prst="wedgeEllipseCallout">
              <a:avLst>
                <a:gd name="adj1" fmla="val -97723"/>
                <a:gd name="adj2" fmla="val 90824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/>
                <a:t>Lovely – thank you!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27870-0774-475F-8B2F-EE6296A70846}"/>
              </a:ext>
            </a:extLst>
          </p:cNvPr>
          <p:cNvGrpSpPr/>
          <p:nvPr/>
        </p:nvGrpSpPr>
        <p:grpSpPr>
          <a:xfrm>
            <a:off x="3861880" y="1810781"/>
            <a:ext cx="8298628" cy="4692987"/>
            <a:chOff x="3861880" y="1810781"/>
            <a:chExt cx="8298628" cy="4692987"/>
          </a:xfrm>
        </p:grpSpPr>
        <p:pic>
          <p:nvPicPr>
            <p:cNvPr id="8194" name="Picture 2" descr="Woman Is Cold clipart">
              <a:extLst>
                <a:ext uri="{FF2B5EF4-FFF2-40B4-BE49-F238E27FC236}">
                  <a16:creationId xmlns:a16="http://schemas.microsoft.com/office/drawing/2014/main" id="{B59FB61E-C93F-4F17-A857-8D2D3A1A9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703" y="1810781"/>
              <a:ext cx="2344805" cy="444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Explosion: 14 Points 7">
              <a:extLst>
                <a:ext uri="{FF2B5EF4-FFF2-40B4-BE49-F238E27FC236}">
                  <a16:creationId xmlns:a16="http://schemas.microsoft.com/office/drawing/2014/main" id="{3B9BEE46-EACF-4066-8F3A-621395FF5ADC}"/>
                </a:ext>
              </a:extLst>
            </p:cNvPr>
            <p:cNvSpPr/>
            <p:nvPr/>
          </p:nvSpPr>
          <p:spPr>
            <a:xfrm rot="21125973">
              <a:off x="3861880" y="2835172"/>
              <a:ext cx="6983641" cy="3668596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6000" b="1" i="1" dirty="0">
                  <a:latin typeface="Chiller" panose="020B0604020202020204" pitchFamily="82" charset="0"/>
                </a:rPr>
                <a:t>It’s alright for some!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5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C7BBBB-BE4F-43B3-8F99-AB6C9D9B5B0F}"/>
              </a:ext>
            </a:extLst>
          </p:cNvPr>
          <p:cNvSpPr txBox="1"/>
          <p:nvPr/>
        </p:nvSpPr>
        <p:spPr>
          <a:xfrm>
            <a:off x="539517" y="398697"/>
            <a:ext cx="4569810" cy="101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28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our current radiators do the job?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1D7D53-1D6F-4561-9AE5-BD9C58B16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690" y="1666582"/>
            <a:ext cx="5824104" cy="5067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19AD8-4BFC-49D1-B7EC-F2551CA72695}"/>
              </a:ext>
            </a:extLst>
          </p:cNvPr>
          <p:cNvSpPr txBox="1"/>
          <p:nvPr/>
        </p:nvSpPr>
        <p:spPr>
          <a:xfrm>
            <a:off x="7666972" y="266159"/>
            <a:ext cx="161806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HEAT OUTPUT</a:t>
            </a:r>
            <a:endParaRPr lang="en-GB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A7DF27-2C69-4E03-B060-988E9027F2B2}"/>
              </a:ext>
            </a:extLst>
          </p:cNvPr>
          <p:cNvCxnSpPr>
            <a:stCxn id="10" idx="2"/>
          </p:cNvCxnSpPr>
          <p:nvPr/>
        </p:nvCxnSpPr>
        <p:spPr>
          <a:xfrm flipH="1">
            <a:off x="8476002" y="1189489"/>
            <a:ext cx="1" cy="4770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25B0F9-0B40-48C9-BE42-21C0CC7ACDDE}"/>
              </a:ext>
            </a:extLst>
          </p:cNvPr>
          <p:cNvGrpSpPr/>
          <p:nvPr/>
        </p:nvGrpSpPr>
        <p:grpSpPr>
          <a:xfrm>
            <a:off x="10128028" y="543158"/>
            <a:ext cx="1904213" cy="1061634"/>
            <a:chOff x="10128028" y="543158"/>
            <a:chExt cx="1904213" cy="1061634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A90BB6-1E56-4030-9992-33A994B2BECC}"/>
                </a:ext>
              </a:extLst>
            </p:cNvPr>
            <p:cNvSpPr txBox="1"/>
            <p:nvPr/>
          </p:nvSpPr>
          <p:spPr>
            <a:xfrm>
              <a:off x="10128028" y="543158"/>
              <a:ext cx="190421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GB" kern="0" dirty="0">
                  <a:effectLst/>
                  <a:latin typeface="Constantia" panose="020306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HEAT REQUIREMENT</a:t>
              </a:r>
              <a:endParaRPr lang="en-GB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4B2F4D8-284C-4B63-8ED1-CB84EA9DCAE4}"/>
                </a:ext>
              </a:extLst>
            </p:cNvPr>
            <p:cNvCxnSpPr>
              <a:cxnSpLocks/>
            </p:cNvCxnSpPr>
            <p:nvPr/>
          </p:nvCxnSpPr>
          <p:spPr>
            <a:xfrm>
              <a:off x="11228906" y="1158594"/>
              <a:ext cx="125023" cy="446198"/>
            </a:xfrm>
            <a:prstGeom prst="straightConnector1">
              <a:avLst/>
            </a:prstGeom>
            <a:grpFill/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5B1E5ED-63C0-41A0-BAB0-8552AFFF2751}"/>
              </a:ext>
            </a:extLst>
          </p:cNvPr>
          <p:cNvSpPr/>
          <p:nvPr/>
        </p:nvSpPr>
        <p:spPr>
          <a:xfrm>
            <a:off x="6120690" y="3683313"/>
            <a:ext cx="961533" cy="386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D1EF0F-F543-483C-9BDE-69AD8A2B6E7A}"/>
              </a:ext>
            </a:extLst>
          </p:cNvPr>
          <p:cNvSpPr/>
          <p:nvPr/>
        </p:nvSpPr>
        <p:spPr>
          <a:xfrm>
            <a:off x="7826286" y="3683312"/>
            <a:ext cx="961533" cy="386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44209AF-0921-425F-A35D-56706E68DBE3}"/>
              </a:ext>
            </a:extLst>
          </p:cNvPr>
          <p:cNvSpPr/>
          <p:nvPr/>
        </p:nvSpPr>
        <p:spPr>
          <a:xfrm>
            <a:off x="10953583" y="3683313"/>
            <a:ext cx="961533" cy="386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B19FF4-859C-4D22-B7DF-A87523DB7B8E}"/>
              </a:ext>
            </a:extLst>
          </p:cNvPr>
          <p:cNvSpPr txBox="1"/>
          <p:nvPr/>
        </p:nvSpPr>
        <p:spPr>
          <a:xfrm>
            <a:off x="-405965" y="2374059"/>
            <a:ext cx="6501965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b="1" kern="0" dirty="0">
                <a:solidFill>
                  <a:srgbClr val="FF000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Aisle 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8,983 watts output from current radiators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GB" sz="2400" kern="0" dirty="0" err="1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requirement of 22,392 watts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pale green (not too badly underheated!)</a:t>
            </a:r>
          </a:p>
          <a:p>
            <a:pPr>
              <a:spcBef>
                <a:spcPts val="3000"/>
              </a:spcBef>
              <a:spcAft>
                <a:spcPts val="300"/>
              </a:spcAft>
            </a:pPr>
            <a:endParaRPr lang="en-GB" kern="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E1E6FE-26EB-447F-A6AD-77FABE6844A6}"/>
              </a:ext>
            </a:extLst>
          </p:cNvPr>
          <p:cNvSpPr/>
          <p:nvPr/>
        </p:nvSpPr>
        <p:spPr>
          <a:xfrm>
            <a:off x="6194010" y="2981437"/>
            <a:ext cx="961533" cy="386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3B3942-8F62-4D32-81EC-E6263B90CA8B}"/>
              </a:ext>
            </a:extLst>
          </p:cNvPr>
          <p:cNvSpPr/>
          <p:nvPr/>
        </p:nvSpPr>
        <p:spPr>
          <a:xfrm>
            <a:off x="7826286" y="3025193"/>
            <a:ext cx="961533" cy="386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060F65-C13D-49D3-ADBC-7B266AB3862A}"/>
              </a:ext>
            </a:extLst>
          </p:cNvPr>
          <p:cNvSpPr/>
          <p:nvPr/>
        </p:nvSpPr>
        <p:spPr>
          <a:xfrm>
            <a:off x="10947299" y="2965858"/>
            <a:ext cx="961533" cy="386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DB23AB-D792-4C6E-BADF-3C73FF39A44D}"/>
              </a:ext>
            </a:extLst>
          </p:cNvPr>
          <p:cNvSpPr txBox="1"/>
          <p:nvPr/>
        </p:nvSpPr>
        <p:spPr>
          <a:xfrm>
            <a:off x="-405965" y="4297740"/>
            <a:ext cx="4129657" cy="1552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GB" sz="2400" b="1" kern="0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Nave</a:t>
            </a:r>
            <a:r>
              <a:rPr lang="en-GB" sz="2400" kern="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 much greater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GB" sz="2400" kern="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red  </a:t>
            </a:r>
            <a:endParaRPr lang="en-GB" sz="2400" kern="0" dirty="0"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6" grpId="0"/>
      <p:bldP spid="23" grpId="0" animBg="1"/>
      <p:bldP spid="24" grpId="0" animBg="1"/>
      <p:bldP spid="25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B3FE3D-EFD2-4453-80D8-87C99997129B}"/>
              </a:ext>
            </a:extLst>
          </p:cNvPr>
          <p:cNvSpPr txBox="1"/>
          <p:nvPr/>
        </p:nvSpPr>
        <p:spPr>
          <a:xfrm>
            <a:off x="779026" y="1937201"/>
            <a:ext cx="10803117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GB" sz="2400" kern="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Overall, our present radiators can </a:t>
            </a:r>
            <a:r>
              <a:rPr lang="en-GB" sz="2400" b="1" kern="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 approximately 1/3 of the heat </a:t>
            </a:r>
            <a:r>
              <a:rPr lang="en-GB" sz="2400" kern="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to balance the heat load of St Cuthbert’s, when teamed with a heat source operating at the temperature of our current boiler.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402C78-C33C-47CA-9879-E49608888B40}"/>
              </a:ext>
            </a:extLst>
          </p:cNvPr>
          <p:cNvSpPr txBox="1"/>
          <p:nvPr/>
        </p:nvSpPr>
        <p:spPr>
          <a:xfrm>
            <a:off x="853454" y="489098"/>
            <a:ext cx="278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789"/>
                </a:solidFill>
                <a:latin typeface="Constantia" panose="02030602050306030303" pitchFamily="18" charset="0"/>
              </a:rPr>
              <a:t>The big issue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A30E5-46AD-43FF-8C62-D26082A7D677}"/>
              </a:ext>
            </a:extLst>
          </p:cNvPr>
          <p:cNvSpPr txBox="1"/>
          <p:nvPr/>
        </p:nvSpPr>
        <p:spPr>
          <a:xfrm>
            <a:off x="1733107" y="3629997"/>
            <a:ext cx="87655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kern="0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 do?</a:t>
            </a:r>
          </a:p>
          <a:p>
            <a:endParaRPr lang="en-GB" sz="4000" kern="0" dirty="0">
              <a:solidFill>
                <a:srgbClr val="007789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kern="0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Throw them away and start again?</a:t>
            </a:r>
          </a:p>
          <a:p>
            <a:endParaRPr lang="en-GB" dirty="0">
              <a:latin typeface="Constantia" panose="0203060205030603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A0C102-07B1-4EE9-9CB4-FC80E6219CF2}"/>
              </a:ext>
            </a:extLst>
          </p:cNvPr>
          <p:cNvSpPr txBox="1"/>
          <p:nvPr/>
        </p:nvSpPr>
        <p:spPr>
          <a:xfrm>
            <a:off x="6804837" y="4029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1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9FB3F-6F25-4021-9C09-4F836BD1B227}"/>
              </a:ext>
            </a:extLst>
          </p:cNvPr>
          <p:cNvSpPr txBox="1"/>
          <p:nvPr/>
        </p:nvSpPr>
        <p:spPr>
          <a:xfrm>
            <a:off x="648651" y="76055"/>
            <a:ext cx="8774749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 THREE-TIER SYSTEM OF HEAT EMITTERS</a:t>
            </a:r>
            <a:r>
              <a:rPr lang="en-GB" sz="32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b="1" u="sng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Tier 1  Our existing radiators </a:t>
            </a:r>
          </a:p>
          <a:p>
            <a:pPr marL="342900" indent="-342900">
              <a:buFont typeface="+mj-lt"/>
              <a:buAutoNum type="arabicPeriod"/>
            </a:pPr>
            <a:endParaRPr lang="en-GB" sz="2800" b="1" u="sng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 reasonable condition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very expensive</a:t>
            </a: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to replace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with modern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New radiators would provide </a:t>
            </a:r>
            <a:r>
              <a:rPr lang="en-GB" sz="2800" b="1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limited </a:t>
            </a:r>
          </a:p>
          <a:p>
            <a:r>
              <a:rPr lang="en-GB" sz="2800" b="1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improvement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 heat output 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2"/>
            <a:endParaRPr lang="en-GB" dirty="0">
              <a:solidFill>
                <a:srgbClr val="4E5B6F"/>
              </a:solidFill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rane 4 column Cast Iron Radiator - Salvage Doctor - Cast Iron Radiators">
            <a:extLst>
              <a:ext uri="{FF2B5EF4-FFF2-40B4-BE49-F238E27FC236}">
                <a16:creationId xmlns:a16="http://schemas.microsoft.com/office/drawing/2014/main" id="{62A6E903-60C5-46C1-8E73-0E7DCE086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070" y="1676597"/>
            <a:ext cx="2835993" cy="42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0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3B654-00E9-45CF-8679-6482B7884198}"/>
              </a:ext>
            </a:extLst>
          </p:cNvPr>
          <p:cNvSpPr txBox="1"/>
          <p:nvPr/>
        </p:nvSpPr>
        <p:spPr>
          <a:xfrm>
            <a:off x="-184928" y="2215275"/>
            <a:ext cx="11993469" cy="4071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85950" lvl="3" indent="-51435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AutoNum type="arabicPeriod"/>
            </a:pPr>
            <a:r>
              <a:rPr lang="en-US" sz="3200" b="1" u="sng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u="sng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ow much heat we need</a:t>
            </a: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endParaRPr lang="en-US" sz="3200" b="1" u="sng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2.	The </a:t>
            </a:r>
            <a:r>
              <a:rPr lang="en-US" sz="3200" b="1" u="sng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sort </a:t>
            </a: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of energy we wish to use and how we are going to use it</a:t>
            </a:r>
            <a:endParaRPr lang="en-US" sz="32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		</a:t>
            </a:r>
            <a:endParaRPr lang="en-US" sz="2800" b="1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3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endParaRPr lang="en-US" sz="28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65BAA-8DE6-41F4-858C-2C5667308FFB}"/>
              </a:ext>
            </a:extLst>
          </p:cNvPr>
          <p:cNvSpPr txBox="1"/>
          <p:nvPr/>
        </p:nvSpPr>
        <p:spPr>
          <a:xfrm>
            <a:off x="3026979" y="433496"/>
            <a:ext cx="5983013" cy="7355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40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ISSUES TO CONSIDER</a:t>
            </a:r>
          </a:p>
        </p:txBody>
      </p:sp>
    </p:spTree>
    <p:extLst>
      <p:ext uri="{BB962C8B-B14F-4D97-AF65-F5344CB8AC3E}">
        <p14:creationId xmlns:p14="http://schemas.microsoft.com/office/powerpoint/2010/main" val="27725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DF593-46C4-4E3B-B60A-9FFD856B2D62}"/>
              </a:ext>
            </a:extLst>
          </p:cNvPr>
          <p:cNvSpPr txBox="1"/>
          <p:nvPr/>
        </p:nvSpPr>
        <p:spPr>
          <a:xfrm>
            <a:off x="637679" y="1124331"/>
            <a:ext cx="933017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0" lvl="3" indent="-342900">
              <a:buFont typeface="+mj-lt"/>
              <a:buAutoNum type="arabicPeriod"/>
            </a:pPr>
            <a:endParaRPr lang="en-GB" dirty="0">
              <a:solidFill>
                <a:srgbClr val="4E5B6F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b="1" u="sng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Tier 2  New, small, under-pew radiators </a:t>
            </a:r>
          </a:p>
          <a:p>
            <a:endParaRPr lang="en-GB" sz="2800" b="1" u="sng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installed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under all fixed wooden pews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increase the general heat output to the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comfort of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users in the pews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 descr="Finned convector skirting board radiator ALUMINIUM 1.9m x 22mm tube FIN190A">
            <a:extLst>
              <a:ext uri="{FF2B5EF4-FFF2-40B4-BE49-F238E27FC236}">
                <a16:creationId xmlns:a16="http://schemas.microsoft.com/office/drawing/2014/main" id="{0030EE77-4C00-4D7B-9C00-6252781FC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18" y="3793017"/>
            <a:ext cx="5194168" cy="24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07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E5570-EC8F-4A21-A83E-A2402980592B}"/>
              </a:ext>
            </a:extLst>
          </p:cNvPr>
          <p:cNvSpPr txBox="1"/>
          <p:nvPr/>
        </p:nvSpPr>
        <p:spPr>
          <a:xfrm>
            <a:off x="4626764" y="1343533"/>
            <a:ext cx="66773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Tier 3  New fan heaters</a:t>
            </a:r>
          </a:p>
          <a:p>
            <a:endParaRPr lang="en-GB" sz="2800" b="1" u="sng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positioned to drop the temperature of the circulating water still further while heating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areas not covered by the first two tiers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The different tiers could be </a:t>
            </a:r>
            <a:r>
              <a:rPr lang="en-GB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controlled separately </a:t>
            </a: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to play to their strengths.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C0C4D-46B4-44B8-8C70-4AE3C7C3E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6" y="686074"/>
            <a:ext cx="3609669" cy="419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088057-48AB-4213-B7B5-DB6D22870FF2}"/>
              </a:ext>
            </a:extLst>
          </p:cNvPr>
          <p:cNvSpPr txBox="1"/>
          <p:nvPr/>
        </p:nvSpPr>
        <p:spPr>
          <a:xfrm>
            <a:off x="693895" y="236995"/>
            <a:ext cx="1080420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Keeping the heat where it’s wanted</a:t>
            </a:r>
          </a:p>
          <a:p>
            <a:endParaRPr lang="en-US" sz="2800" b="1" kern="0" dirty="0">
              <a:solidFill>
                <a:srgbClr val="007789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Sources of Heat Loss / Insulation Options</a:t>
            </a:r>
            <a:endParaRPr lang="en-GB" sz="2800" b="1" kern="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kern="0" dirty="0">
              <a:solidFill>
                <a:srgbClr val="007789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kern="0" dirty="0">
              <a:solidFill>
                <a:srgbClr val="007789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1266" name="Picture 2" descr="A framework to estimate heat energy loss in building operation -  ScienceDirect">
            <a:extLst>
              <a:ext uri="{FF2B5EF4-FFF2-40B4-BE49-F238E27FC236}">
                <a16:creationId xmlns:a16="http://schemas.microsoft.com/office/drawing/2014/main" id="{917CBBA8-D43E-4905-ADB8-8A76C379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56" y="2238119"/>
            <a:ext cx="6234287" cy="43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1DD1DC-7760-48F2-B841-0F10857B92A1}"/>
              </a:ext>
            </a:extLst>
          </p:cNvPr>
          <p:cNvSpPr txBox="1"/>
          <p:nvPr/>
        </p:nvSpPr>
        <p:spPr>
          <a:xfrm>
            <a:off x="5083403" y="571913"/>
            <a:ext cx="7108597" cy="3490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Constantia" panose="02030602050306030303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effectLst/>
                <a:latin typeface="Constantia" panose="02030602050306030303" pitchFamily="18" charset="0"/>
              </a:rPr>
              <a:t>Report: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“Modelling with theoretical extra </a:t>
            </a:r>
            <a:r>
              <a:rPr lang="en-US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roof insulation</a:t>
            </a: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for around 50% of the roof, </a:t>
            </a:r>
            <a:r>
              <a:rPr lang="en-US" sz="28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did not really affect the heat loss that greatly</a:t>
            </a: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(7kW of difference, in a figure of 188kW plus)</a:t>
            </a: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852B3-367F-493C-85D2-62B0FABB259A}"/>
              </a:ext>
            </a:extLst>
          </p:cNvPr>
          <p:cNvSpPr txBox="1"/>
          <p:nvPr/>
        </p:nvSpPr>
        <p:spPr>
          <a:xfrm>
            <a:off x="266307" y="983539"/>
            <a:ext cx="419257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 Buildings Council:</a:t>
            </a:r>
          </a:p>
          <a:p>
            <a:endParaRPr lang="en-US" sz="2800" b="1" kern="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kern="0" dirty="0"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GB" sz="2800" dirty="0">
                <a:effectLst/>
                <a:latin typeface="Constantia" panose="02030602050306030303" pitchFamily="18" charset="0"/>
              </a:rPr>
              <a:t>address the current heat loss, </a:t>
            </a:r>
            <a:r>
              <a:rPr lang="en-GB" sz="2800" b="1" dirty="0">
                <a:effectLst/>
                <a:latin typeface="Constantia" panose="02030602050306030303" pitchFamily="18" charset="0"/>
              </a:rPr>
              <a:t>before</a:t>
            </a:r>
            <a:r>
              <a:rPr lang="en-GB" sz="2800" dirty="0">
                <a:effectLst/>
                <a:latin typeface="Constantia" panose="02030602050306030303" pitchFamily="18" charset="0"/>
              </a:rPr>
              <a:t> worrying too much about increasing the heat you put into the church building.”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A3E1E4-A378-4426-8EBB-78AC0D4C29B1}"/>
              </a:ext>
            </a:extLst>
          </p:cNvPr>
          <p:cNvCxnSpPr>
            <a:cxnSpLocks/>
          </p:cNvCxnSpPr>
          <p:nvPr/>
        </p:nvCxnSpPr>
        <p:spPr>
          <a:xfrm>
            <a:off x="4713402" y="0"/>
            <a:ext cx="56561" cy="686271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F7A4CE9-8E80-47D8-A778-57F8B8C2CBEC}"/>
              </a:ext>
            </a:extLst>
          </p:cNvPr>
          <p:cNvSpPr txBox="1"/>
          <p:nvPr/>
        </p:nvSpPr>
        <p:spPr>
          <a:xfrm>
            <a:off x="8952614" y="5076967"/>
            <a:ext cx="1238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Constantia" panose="02030602050306030303" pitchFamily="18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631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6104E3-A437-4D7C-B5E3-222174629C11}"/>
              </a:ext>
            </a:extLst>
          </p:cNvPr>
          <p:cNvSpPr txBox="1"/>
          <p:nvPr/>
        </p:nvSpPr>
        <p:spPr>
          <a:xfrm>
            <a:off x="883766" y="857784"/>
            <a:ext cx="50103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It is the </a:t>
            </a:r>
            <a:r>
              <a:rPr lang="en-US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walls, floors and the vastly thermally inefficient windows that appear to lose the most heat</a:t>
            </a:r>
            <a:r>
              <a:rPr lang="en-US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Constantia" panose="02030602050306030303" pitchFamily="18" charset="0"/>
                <a:cs typeface="Times New Roman" panose="02020603050405020304" pitchFamily="18" charset="0"/>
              </a:rPr>
              <a:t>BUT….</a:t>
            </a:r>
          </a:p>
          <a:p>
            <a:endParaRPr lang="en-US" sz="320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No practical solution available</a:t>
            </a:r>
            <a:endParaRPr lang="en-GB" sz="32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193D3C-B01C-4129-9DE4-E3AF183E5F4E}"/>
              </a:ext>
            </a:extLst>
          </p:cNvPr>
          <p:cNvSpPr/>
          <p:nvPr/>
        </p:nvSpPr>
        <p:spPr>
          <a:xfrm>
            <a:off x="6391374" y="65988"/>
            <a:ext cx="5729140" cy="679201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77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6569A7-2413-4F84-B4B7-2F5AD8F45C6F}"/>
              </a:ext>
            </a:extLst>
          </p:cNvPr>
          <p:cNvSpPr txBox="1"/>
          <p:nvPr/>
        </p:nvSpPr>
        <p:spPr>
          <a:xfrm>
            <a:off x="620372" y="68566"/>
            <a:ext cx="107584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5. Ensuring energy for heat is there </a:t>
            </a:r>
            <a:r>
              <a:rPr lang="en-US" sz="2800" b="1" u="sng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when</a:t>
            </a:r>
            <a:r>
              <a:rPr lang="en-US" sz="2800" b="1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you want it</a:t>
            </a:r>
          </a:p>
          <a:p>
            <a:endParaRPr lang="en-US" sz="2800" b="1" kern="0" dirty="0">
              <a:solidFill>
                <a:srgbClr val="007789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US" sz="2800" b="1" kern="0" dirty="0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a)  </a:t>
            </a:r>
            <a:r>
              <a:rPr lang="en-US" sz="2800" b="1" u="sng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Solar PV electricity  </a:t>
            </a:r>
          </a:p>
          <a:p>
            <a:endParaRPr lang="en-US" sz="2800" b="1" u="sng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	Is not available all the time</a:t>
            </a:r>
            <a:r>
              <a:rPr lang="en-US" sz="2800" b="1" u="sng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                      </a:t>
            </a:r>
            <a:endParaRPr lang="en-US" sz="28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868DB-4189-483E-A712-4434B0D7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71" y="2922291"/>
            <a:ext cx="8154157" cy="3572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CBD487-58D7-495E-BBCA-C70483BFA952}"/>
              </a:ext>
            </a:extLst>
          </p:cNvPr>
          <p:cNvSpPr txBox="1"/>
          <p:nvPr/>
        </p:nvSpPr>
        <p:spPr>
          <a:xfrm>
            <a:off x="5319774" y="2245861"/>
            <a:ext cx="560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Predicted power output generated in Wells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75C63-114F-49D6-A558-7E1E8DEAD776}"/>
              </a:ext>
            </a:extLst>
          </p:cNvPr>
          <p:cNvSpPr txBox="1"/>
          <p:nvPr/>
        </p:nvSpPr>
        <p:spPr>
          <a:xfrm>
            <a:off x="586033" y="4916793"/>
            <a:ext cx="31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Useful output, even in winter, to help with heating etc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129B9-FA95-4CB3-9D23-BC8039BD636D}"/>
              </a:ext>
            </a:extLst>
          </p:cNvPr>
          <p:cNvSpPr txBox="1"/>
          <p:nvPr/>
        </p:nvSpPr>
        <p:spPr>
          <a:xfrm>
            <a:off x="586033" y="3508342"/>
            <a:ext cx="312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Most output during summer months to sell to grid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9015D1-69C4-4520-9AA0-507FAA96EAE7}"/>
              </a:ext>
            </a:extLst>
          </p:cNvPr>
          <p:cNvCxnSpPr>
            <a:cxnSpLocks/>
          </p:cNvCxnSpPr>
          <p:nvPr/>
        </p:nvCxnSpPr>
        <p:spPr>
          <a:xfrm flipV="1">
            <a:off x="3342151" y="3234875"/>
            <a:ext cx="3469064" cy="5451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80D0AF-5289-4B5F-A67D-33DE84F14333}"/>
              </a:ext>
            </a:extLst>
          </p:cNvPr>
          <p:cNvCxnSpPr>
            <a:cxnSpLocks/>
          </p:cNvCxnSpPr>
          <p:nvPr/>
        </p:nvCxnSpPr>
        <p:spPr>
          <a:xfrm flipV="1">
            <a:off x="2446867" y="5391440"/>
            <a:ext cx="2178543" cy="4082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3765C5-BFDA-4729-B6AA-9E0C038CA2D3}"/>
              </a:ext>
            </a:extLst>
          </p:cNvPr>
          <p:cNvCxnSpPr>
            <a:cxnSpLocks/>
          </p:cNvCxnSpPr>
          <p:nvPr/>
        </p:nvCxnSpPr>
        <p:spPr>
          <a:xfrm flipV="1">
            <a:off x="2709333" y="5676900"/>
            <a:ext cx="8466667" cy="2667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1FADC8-6F8F-4936-8FF7-886F4640172C}"/>
              </a:ext>
            </a:extLst>
          </p:cNvPr>
          <p:cNvSpPr txBox="1"/>
          <p:nvPr/>
        </p:nvSpPr>
        <p:spPr>
          <a:xfrm>
            <a:off x="772998" y="291041"/>
            <a:ext cx="10812544" cy="7402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800" b="1" u="sng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b)  Mains electricity </a:t>
            </a:r>
          </a:p>
          <a:p>
            <a:pPr lvl="1"/>
            <a:endParaRPr lang="en-US" sz="2800" b="1" u="sng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Is</a:t>
            </a: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 a very reliable source,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significantly </a:t>
            </a:r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cheaper overnight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cheap electricity can be </a:t>
            </a:r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stored in battery </a:t>
            </a: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for later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cheap electricity can be converted to heat and stored in </a:t>
            </a:r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thermal store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9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we have a tariff which gives </a:t>
            </a:r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‘over-night’ rates </a:t>
            </a: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right through the weekend, in addition to the weekday over-night periods.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cost during the day would be almost irrelevant if we have solar panels</a:t>
            </a:r>
          </a:p>
          <a:p>
            <a:pPr lvl="1"/>
            <a:endParaRPr lang="en-US" sz="28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Tariffs are </a:t>
            </a:r>
            <a:r>
              <a:rPr lang="en-US" sz="2800" b="1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likely to develop </a:t>
            </a:r>
            <a:r>
              <a:rPr lang="en-US" sz="2800" kern="0" dirty="0">
                <a:latin typeface="Constantia" panose="02030602050306030303" pitchFamily="18" charset="0"/>
                <a:cs typeface="Times New Roman" panose="02020603050405020304" pitchFamily="18" charset="0"/>
              </a:rPr>
              <a:t>in the months and years to 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kern="0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B78C90-33B6-4989-848C-58D7FF73D910}"/>
              </a:ext>
            </a:extLst>
          </p:cNvPr>
          <p:cNvSpPr txBox="1"/>
          <p:nvPr/>
        </p:nvSpPr>
        <p:spPr>
          <a:xfrm>
            <a:off x="458438" y="178336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How would this all fit together?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4A00E4-2B96-45AC-AC24-20A3459F6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85" y="805822"/>
            <a:ext cx="8681951" cy="58738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6E7EF-C9E2-48C2-A561-799E758B6651}"/>
              </a:ext>
            </a:extLst>
          </p:cNvPr>
          <p:cNvSpPr txBox="1"/>
          <p:nvPr/>
        </p:nvSpPr>
        <p:spPr>
          <a:xfrm>
            <a:off x="153773" y="2356158"/>
            <a:ext cx="1136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Heat pump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AF2710-908B-499D-A803-FF13A5EFFD8B}"/>
              </a:ext>
            </a:extLst>
          </p:cNvPr>
          <p:cNvCxnSpPr>
            <a:cxnSpLocks/>
          </p:cNvCxnSpPr>
          <p:nvPr/>
        </p:nvCxnSpPr>
        <p:spPr>
          <a:xfrm>
            <a:off x="1203158" y="3041583"/>
            <a:ext cx="1135781" cy="701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6D932F-7EEA-4EC3-AD51-3875D93D23C1}"/>
              </a:ext>
            </a:extLst>
          </p:cNvPr>
          <p:cNvSpPr txBox="1"/>
          <p:nvPr/>
        </p:nvSpPr>
        <p:spPr>
          <a:xfrm>
            <a:off x="10058363" y="548389"/>
            <a:ext cx="22320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Radiators and under pew heaters, capable of being controlled separately.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FC2D7C-958F-487C-B0BC-5CC246F097D6}"/>
              </a:ext>
            </a:extLst>
          </p:cNvPr>
          <p:cNvCxnSpPr>
            <a:cxnSpLocks/>
          </p:cNvCxnSpPr>
          <p:nvPr/>
        </p:nvCxnSpPr>
        <p:spPr>
          <a:xfrm flipH="1">
            <a:off x="5630760" y="1453415"/>
            <a:ext cx="4427604" cy="22893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CC7DB4-B987-45BF-9869-C47452A45772}"/>
              </a:ext>
            </a:extLst>
          </p:cNvPr>
          <p:cNvCxnSpPr>
            <a:cxnSpLocks/>
          </p:cNvCxnSpPr>
          <p:nvPr/>
        </p:nvCxnSpPr>
        <p:spPr>
          <a:xfrm flipH="1">
            <a:off x="6679915" y="1588168"/>
            <a:ext cx="3378448" cy="239669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B77D53F-5918-4E0D-9402-BC4D371F8FF9}"/>
              </a:ext>
            </a:extLst>
          </p:cNvPr>
          <p:cNvSpPr txBox="1"/>
          <p:nvPr/>
        </p:nvSpPr>
        <p:spPr>
          <a:xfrm>
            <a:off x="0" y="4030214"/>
            <a:ext cx="1540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B050"/>
                </a:solidFill>
              </a:rPr>
              <a:t>Thermal store or buffer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2D081F-DBC6-4B7D-994A-E5F431FE30C2}"/>
              </a:ext>
            </a:extLst>
          </p:cNvPr>
          <p:cNvCxnSpPr>
            <a:cxnSpLocks/>
          </p:cNvCxnSpPr>
          <p:nvPr/>
        </p:nvCxnSpPr>
        <p:spPr>
          <a:xfrm flipV="1">
            <a:off x="1357162" y="3847009"/>
            <a:ext cx="2141613" cy="82124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C3079D4-189F-4DED-81C5-1483C68DFC11}"/>
              </a:ext>
            </a:extLst>
          </p:cNvPr>
          <p:cNvSpPr txBox="1"/>
          <p:nvPr/>
        </p:nvSpPr>
        <p:spPr>
          <a:xfrm>
            <a:off x="1987343" y="6534834"/>
            <a:ext cx="8217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kern="0" dirty="0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Heating system must have modern temperature and time control systems!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4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919681-8B50-43D5-9924-5C1F5FCEA568}"/>
              </a:ext>
            </a:extLst>
          </p:cNvPr>
          <p:cNvSpPr txBox="1"/>
          <p:nvPr/>
        </p:nvSpPr>
        <p:spPr>
          <a:xfrm>
            <a:off x="690366" y="122656"/>
            <a:ext cx="11272838" cy="643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36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author’s conclusions </a:t>
            </a:r>
            <a:endParaRPr lang="en-GB" sz="3600" b="1" kern="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Big PV (Solar Panel) System across the roof as designed</a:t>
            </a:r>
          </a:p>
          <a:p>
            <a:pPr lvl="4"/>
            <a:endParaRPr lang="en-GB" sz="32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Air Source Heat Pump e.g. Clade’s industrial model</a:t>
            </a:r>
          </a:p>
          <a:p>
            <a:pPr lvl="2"/>
            <a:endParaRPr lang="en-GB" sz="32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Enhanced Heat Emitters e.g. Finned Tubes under pews, and Fan Coils to supplement the fairly meagre radiators, covering say 20%?</a:t>
            </a:r>
          </a:p>
          <a:p>
            <a:pPr lvl="2"/>
            <a:endParaRPr lang="en-GB" sz="32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Clever use of tariffs and big buffer storage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endParaRPr lang="en-GB" sz="32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 large budget maybe £200 - £250k.</a:t>
            </a:r>
          </a:p>
        </p:txBody>
      </p:sp>
    </p:spTree>
    <p:extLst>
      <p:ext uri="{BB962C8B-B14F-4D97-AF65-F5344CB8AC3E}">
        <p14:creationId xmlns:p14="http://schemas.microsoft.com/office/powerpoint/2010/main" val="1252622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23793-DF8D-4C22-99A8-BB5C1E18427A}"/>
              </a:ext>
            </a:extLst>
          </p:cNvPr>
          <p:cNvSpPr txBox="1"/>
          <p:nvPr/>
        </p:nvSpPr>
        <p:spPr>
          <a:xfrm>
            <a:off x="-93685" y="692038"/>
            <a:ext cx="11895056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sz="3600" b="1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Other suggestions from the report:</a:t>
            </a:r>
          </a:p>
          <a:p>
            <a:pPr lvl="2"/>
            <a:endParaRPr lang="en-GB" sz="3200" b="1" dirty="0">
              <a:solidFill>
                <a:srgbClr val="007789"/>
              </a:solidFill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28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Negotiate a heat purchase contract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endParaRPr lang="en-GB" sz="9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2800" dirty="0">
                <a:solidFill>
                  <a:srgbClr val="00778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“If we could find say 10 to 50 Churches and negotiate together energy suppliers would provide the kit and the end users could buy the heat at x pence per kwh”</a:t>
            </a:r>
            <a:endParaRPr lang="en-GB" sz="2800" dirty="0">
              <a:solidFill>
                <a:srgbClr val="007789"/>
              </a:solidFill>
            </a:endParaRPr>
          </a:p>
          <a:p>
            <a:pPr lvl="2"/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Commission further modelling of insulation options, but it would cost extra and may well not be worthwhile!</a:t>
            </a:r>
          </a:p>
          <a:p>
            <a:pPr lvl="2"/>
            <a:endParaRPr lang="en-GB" sz="28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C3B21-5365-4152-B001-D0DC568CCF57}"/>
              </a:ext>
            </a:extLst>
          </p:cNvPr>
          <p:cNvSpPr txBox="1"/>
          <p:nvPr/>
        </p:nvSpPr>
        <p:spPr>
          <a:xfrm>
            <a:off x="2668773" y="3838354"/>
            <a:ext cx="766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Parish Buying, of which we are part, is looking into this area and may be a very effective link for this.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95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4EF5C-1B7C-44A2-ADAF-5CED87444FEA}"/>
              </a:ext>
            </a:extLst>
          </p:cNvPr>
          <p:cNvSpPr txBox="1"/>
          <p:nvPr/>
        </p:nvSpPr>
        <p:spPr>
          <a:xfrm>
            <a:off x="1032641" y="536028"/>
            <a:ext cx="10129345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595959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    </a:t>
            </a: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Getting the heat to </a:t>
            </a:r>
            <a:r>
              <a:rPr lang="en-US" sz="3200" b="1" u="sng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where</a:t>
            </a: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it is wanted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endParaRPr lang="en-US" sz="3200" b="1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4.	</a:t>
            </a:r>
            <a:r>
              <a:rPr lang="en-US" sz="3200" b="1" u="sng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Keeping</a:t>
            </a: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the heat where it is wanted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32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5.	</a:t>
            </a:r>
            <a:r>
              <a:rPr lang="en-US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Making sure it is there </a:t>
            </a:r>
            <a:r>
              <a:rPr lang="en-US" sz="3200" b="1" u="sng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when</a:t>
            </a:r>
            <a:r>
              <a:rPr lang="en-US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you want it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endParaRPr lang="en-US" sz="3200" b="1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And running throughout…..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EEEEB-9482-40F7-AA0E-62F53ABA6941}"/>
              </a:ext>
            </a:extLst>
          </p:cNvPr>
          <p:cNvSpPr txBox="1"/>
          <p:nvPr/>
        </p:nvSpPr>
        <p:spPr>
          <a:xfrm>
            <a:off x="6794412" y="4695779"/>
            <a:ext cx="5397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onstantia" panose="02030602050306030303" pitchFamily="18" charset="0"/>
              </a:rPr>
              <a:t>ENVIRONMENTAL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033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152FD3-F3C6-424F-B61B-D6B9CB73E99B}"/>
              </a:ext>
            </a:extLst>
          </p:cNvPr>
          <p:cNvSpPr txBox="1"/>
          <p:nvPr/>
        </p:nvSpPr>
        <p:spPr>
          <a:xfrm>
            <a:off x="1190847" y="1646580"/>
            <a:ext cx="43109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  <a:latin typeface="Constantia" panose="02030602050306030303" pitchFamily="18" charset="0"/>
              </a:rPr>
              <a:t>Other projects needing money:</a:t>
            </a:r>
          </a:p>
          <a:p>
            <a:r>
              <a:rPr lang="en-GB" sz="2400" dirty="0">
                <a:solidFill>
                  <a:schemeClr val="accent2"/>
                </a:solidFill>
                <a:latin typeface="Constantia" panose="02030602050306030303" pitchFamily="18" charset="0"/>
              </a:rPr>
              <a:t>e.g. lighting, chairs, AV stuff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AF97E5-F1AA-43B5-B2DA-1FA28153E299}"/>
              </a:ext>
            </a:extLst>
          </p:cNvPr>
          <p:cNvSpPr txBox="1"/>
          <p:nvPr/>
        </p:nvSpPr>
        <p:spPr>
          <a:xfrm>
            <a:off x="518237" y="2560863"/>
            <a:ext cx="4265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 great deal of oil burned for a cold church: our carbon footprint is huge!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7D24C-6AFF-41D8-9182-F0A3EE532215}"/>
              </a:ext>
            </a:extLst>
          </p:cNvPr>
          <p:cNvSpPr txBox="1"/>
          <p:nvPr/>
        </p:nvSpPr>
        <p:spPr>
          <a:xfrm>
            <a:off x="6573976" y="1953000"/>
            <a:ext cx="563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/>
                </a:solidFill>
                <a:latin typeface="Constantia" panose="02030602050306030303" pitchFamily="18" charset="0"/>
              </a:rPr>
              <a:t>Very expensive to heat for one-off events:</a:t>
            </a:r>
          </a:p>
          <a:p>
            <a:r>
              <a:rPr lang="en-GB" sz="2400" dirty="0">
                <a:solidFill>
                  <a:schemeClr val="accent3"/>
                </a:solidFill>
                <a:latin typeface="Constantia" panose="02030602050306030303" pitchFamily="18" charset="0"/>
              </a:rPr>
              <a:t>How many winter concerts are there?</a:t>
            </a:r>
          </a:p>
          <a:p>
            <a:r>
              <a:rPr lang="en-GB" sz="2400" dirty="0">
                <a:solidFill>
                  <a:schemeClr val="accent3"/>
                </a:solidFill>
                <a:latin typeface="Constantia" panose="02030602050306030303" pitchFamily="18" charset="0"/>
              </a:rPr>
              <a:t>How many groups stop in the winter?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16EEB-D1A4-450C-9BD7-E25184A860DC}"/>
              </a:ext>
            </a:extLst>
          </p:cNvPr>
          <p:cNvSpPr txBox="1"/>
          <p:nvPr/>
        </p:nvSpPr>
        <p:spPr>
          <a:xfrm>
            <a:off x="5845385" y="1220550"/>
            <a:ext cx="5948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nstantia" panose="02030602050306030303" pitchFamily="18" charset="0"/>
              </a:rPr>
              <a:t>Very expensive to heat, even to our current standard:</a:t>
            </a:r>
          </a:p>
          <a:p>
            <a:r>
              <a:rPr lang="en-GB" sz="2000" dirty="0">
                <a:latin typeface="Constantia" panose="02030602050306030303" pitchFamily="18" charset="0"/>
              </a:rPr>
              <a:t>several times our heating bill for the whole week.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B5E4D-23BD-4367-BD5B-5EAE47872C06}"/>
              </a:ext>
            </a:extLst>
          </p:cNvPr>
          <p:cNvSpPr txBox="1"/>
          <p:nvPr/>
        </p:nvSpPr>
        <p:spPr>
          <a:xfrm>
            <a:off x="2190411" y="467832"/>
            <a:ext cx="781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789"/>
                </a:solidFill>
                <a:latin typeface="Constantia" panose="02030602050306030303" pitchFamily="18" charset="0"/>
              </a:rPr>
              <a:t>There are a lot of questions and issues!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AB37B-C20C-4E31-9084-F5D155C193C8}"/>
              </a:ext>
            </a:extLst>
          </p:cNvPr>
          <p:cNvSpPr txBox="1"/>
          <p:nvPr/>
        </p:nvSpPr>
        <p:spPr>
          <a:xfrm>
            <a:off x="7902102" y="3764785"/>
            <a:ext cx="3892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It will never pay for itself!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DE4AE-13CC-48B8-882C-61A8260962C8}"/>
              </a:ext>
            </a:extLst>
          </p:cNvPr>
          <p:cNvSpPr txBox="1"/>
          <p:nvPr/>
        </p:nvSpPr>
        <p:spPr>
          <a:xfrm>
            <a:off x="1927421" y="4026395"/>
            <a:ext cx="5026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Constantia" panose="02030602050306030303" pitchFamily="18" charset="0"/>
              </a:rPr>
              <a:t>We can never afford that much.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8534DD-7D90-460E-8933-0D6D2077F29B}"/>
              </a:ext>
            </a:extLst>
          </p:cNvPr>
          <p:cNvSpPr txBox="1"/>
          <p:nvPr/>
        </p:nvSpPr>
        <p:spPr>
          <a:xfrm>
            <a:off x="362389" y="4549615"/>
            <a:ext cx="4859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How is this going to help the mission of the church?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D9D76-AC62-4E76-9A48-34FA7DECB398}"/>
              </a:ext>
            </a:extLst>
          </p:cNvPr>
          <p:cNvSpPr txBox="1"/>
          <p:nvPr/>
        </p:nvSpPr>
        <p:spPr>
          <a:xfrm>
            <a:off x="8202142" y="4433884"/>
            <a:ext cx="284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nstantia" panose="02030602050306030303" pitchFamily="18" charset="0"/>
              </a:rPr>
              <a:t>We don’t have the expertise to do this.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28A39-49D0-46DD-9A29-493C2A768E13}"/>
              </a:ext>
            </a:extLst>
          </p:cNvPr>
          <p:cNvSpPr txBox="1"/>
          <p:nvPr/>
        </p:nvSpPr>
        <p:spPr>
          <a:xfrm>
            <a:off x="5845384" y="5265495"/>
            <a:ext cx="549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B050"/>
                </a:solidFill>
                <a:latin typeface="Constantia" panose="02030602050306030303" pitchFamily="18" charset="0"/>
              </a:rPr>
              <a:t>General Synod has said we shall be carbon-neutral by 2030.  How??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B6EA9-2836-4EDA-AB0C-04FC80A3B005}"/>
              </a:ext>
            </a:extLst>
          </p:cNvPr>
          <p:cNvSpPr txBox="1"/>
          <p:nvPr/>
        </p:nvSpPr>
        <p:spPr>
          <a:xfrm>
            <a:off x="518237" y="1114163"/>
            <a:ext cx="252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onstantia" panose="02030602050306030303" pitchFamily="18" charset="0"/>
              </a:rPr>
              <a:t>But it is always cold….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485F1-8A3C-4E17-B1F4-F6467A07391B}"/>
              </a:ext>
            </a:extLst>
          </p:cNvPr>
          <p:cNvSpPr txBox="1"/>
          <p:nvPr/>
        </p:nvSpPr>
        <p:spPr>
          <a:xfrm>
            <a:off x="685800" y="6114673"/>
            <a:ext cx="10996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nstantia" panose="02030602050306030303" pitchFamily="18" charset="0"/>
              </a:rPr>
              <a:t>We don’t know enough to make this sort of decision…..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D70DDC-9C47-478E-B8A6-9D60517D50FB}"/>
              </a:ext>
            </a:extLst>
          </p:cNvPr>
          <p:cNvSpPr txBox="1"/>
          <p:nvPr/>
        </p:nvSpPr>
        <p:spPr>
          <a:xfrm>
            <a:off x="4289899" y="3059116"/>
            <a:ext cx="4243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nstantia" panose="02030602050306030303" pitchFamily="18" charset="0"/>
              </a:rPr>
              <a:t>How long will our current boiler last?  Then what?</a:t>
            </a:r>
          </a:p>
        </p:txBody>
      </p:sp>
    </p:spTree>
    <p:extLst>
      <p:ext uri="{BB962C8B-B14F-4D97-AF65-F5344CB8AC3E}">
        <p14:creationId xmlns:p14="http://schemas.microsoft.com/office/powerpoint/2010/main" val="8118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EFF78F-8420-4C0B-B7A2-CDF9FBA16E2F}"/>
              </a:ext>
            </a:extLst>
          </p:cNvPr>
          <p:cNvSpPr txBox="1"/>
          <p:nvPr/>
        </p:nvSpPr>
        <p:spPr>
          <a:xfrm>
            <a:off x="635296" y="1446335"/>
            <a:ext cx="1107492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rgbClr val="007789"/>
                </a:solidFill>
                <a:effectLst/>
                <a:latin typeface="Constantia" panose="02030602050306030303" pitchFamily="18" charset="0"/>
              </a:rPr>
              <a:t>This is a major step forward in how churches work towards sustainability </a:t>
            </a:r>
          </a:p>
          <a:p>
            <a:pPr algn="l"/>
            <a:endParaRPr lang="en-GB" sz="2800" dirty="0">
              <a:solidFill>
                <a:srgbClr val="222222"/>
              </a:solidFill>
              <a:latin typeface="Constantia" panose="02030602050306030303" pitchFamily="18" charset="0"/>
            </a:endParaRPr>
          </a:p>
          <a:p>
            <a:pPr lvl="2"/>
            <a:endParaRPr lang="en-GB" sz="2800" b="0" i="0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Constantia" panose="02030602050306030303" pitchFamily="18" charset="0"/>
              </a:rPr>
              <a:t>l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eading model for all churches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publicity for church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222"/>
                </a:solidFill>
                <a:latin typeface="Constantia" panose="02030602050306030303" pitchFamily="18" charset="0"/>
              </a:rPr>
              <a:t>a</a:t>
            </a:r>
            <a:r>
              <a:rPr lang="en-GB" sz="2800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ttract grant funding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800" b="0" i="0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222222"/>
                </a:solidFill>
                <a:effectLst/>
                <a:latin typeface="Constantia" panose="02030602050306030303" pitchFamily="18" charset="0"/>
              </a:rPr>
              <a:t>attract crowdfunding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Constantia" panose="02030602050306030303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22222"/>
              </a:solidFill>
              <a:effectLst/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B7065-50AC-429A-9A04-022F6DBF3BD6}"/>
              </a:ext>
            </a:extLst>
          </p:cNvPr>
          <p:cNvSpPr txBox="1"/>
          <p:nvPr/>
        </p:nvSpPr>
        <p:spPr>
          <a:xfrm>
            <a:off x="635296" y="586195"/>
            <a:ext cx="980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cap="none" normalizeH="0" baseline="0" dirty="0" bmk="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final thought from the report’s author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8CABAB1-C412-4B42-BDD0-EBE85BEDF013}"/>
              </a:ext>
            </a:extLst>
          </p:cNvPr>
          <p:cNvSpPr/>
          <p:nvPr/>
        </p:nvSpPr>
        <p:spPr>
          <a:xfrm>
            <a:off x="7049730" y="2448232"/>
            <a:ext cx="3854246" cy="3382297"/>
          </a:xfrm>
          <a:prstGeom prst="cloudCallout">
            <a:avLst>
              <a:gd name="adj1" fmla="val -32057"/>
              <a:gd name="adj2" fmla="val 70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/>
              <a:t>Do we dare?</a:t>
            </a:r>
          </a:p>
        </p:txBody>
      </p:sp>
    </p:spTree>
    <p:extLst>
      <p:ext uri="{BB962C8B-B14F-4D97-AF65-F5344CB8AC3E}">
        <p14:creationId xmlns:p14="http://schemas.microsoft.com/office/powerpoint/2010/main" val="406519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B01C-0495-45A5-904B-0DE1B50C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265" y="365125"/>
            <a:ext cx="9046535" cy="1325563"/>
          </a:xfrm>
        </p:spPr>
        <p:txBody>
          <a:bodyPr/>
          <a:lstStyle/>
          <a:p>
            <a:r>
              <a:rPr lang="en-GB" dirty="0"/>
              <a:t>A reminder of what is proposed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4DE5-901F-4097-ABFF-EC21E8232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very large </a:t>
            </a:r>
            <a:r>
              <a:rPr lang="en-GB"/>
              <a:t>array of solar panels </a:t>
            </a:r>
            <a:r>
              <a:rPr lang="en-GB" dirty="0"/>
              <a:t>on the roof</a:t>
            </a:r>
          </a:p>
          <a:p>
            <a:r>
              <a:rPr lang="en-GB" dirty="0"/>
              <a:t>An industrial Air Source Heat Pump to generate most of the heat, using electricity from the solar panels or cheap, ‘green’, mains electricity</a:t>
            </a:r>
          </a:p>
          <a:p>
            <a:r>
              <a:rPr lang="en-GB" dirty="0"/>
              <a:t>A very large tank of hot water, heated with cheap electricity, to supplement the Air Source Heat Pump</a:t>
            </a:r>
          </a:p>
          <a:p>
            <a:r>
              <a:rPr lang="en-GB" dirty="0"/>
              <a:t>Under pew heaters to warm us, not the angels</a:t>
            </a:r>
          </a:p>
          <a:p>
            <a:r>
              <a:rPr lang="en-GB" dirty="0"/>
              <a:t>Additional heat emitters to supplement the existing radiators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2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EF6E1A-52E7-471B-9B0E-E5CC354EE673}"/>
              </a:ext>
            </a:extLst>
          </p:cNvPr>
          <p:cNvSpPr txBox="1"/>
          <p:nvPr/>
        </p:nvSpPr>
        <p:spPr>
          <a:xfrm>
            <a:off x="265230" y="2584560"/>
            <a:ext cx="64085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Lots of </a:t>
            </a:r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effort</a:t>
            </a:r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required</a:t>
            </a:r>
          </a:p>
          <a:p>
            <a:pPr lvl="2"/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Big commitment, lasting </a:t>
            </a:r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years</a:t>
            </a:r>
          </a:p>
          <a:p>
            <a:pPr lvl="2"/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Appeal</a:t>
            </a:r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will be needed</a:t>
            </a:r>
          </a:p>
          <a:p>
            <a:pPr lvl="2"/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Crowdfunding to explore</a:t>
            </a:r>
          </a:p>
          <a:p>
            <a:pPr lvl="2"/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Grant applications to make</a:t>
            </a:r>
          </a:p>
          <a:p>
            <a:pPr lvl="2"/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New opportunities </a:t>
            </a:r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will arise</a:t>
            </a:r>
          </a:p>
          <a:p>
            <a:pPr lvl="2"/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Doesn’t</a:t>
            </a:r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have to stop everything else!</a:t>
            </a:r>
          </a:p>
          <a:p>
            <a:pPr lvl="2"/>
            <a:r>
              <a:rPr lang="en-US" sz="2800" dirty="0" err="1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etc</a:t>
            </a:r>
            <a:endParaRPr lang="en-US" sz="2800" dirty="0" bmk="">
              <a:solidFill>
                <a:srgbClr val="007789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78893-0F9A-4500-B92B-4EA5353E9181}"/>
              </a:ext>
            </a:extLst>
          </p:cNvPr>
          <p:cNvSpPr txBox="1"/>
          <p:nvPr/>
        </p:nvSpPr>
        <p:spPr>
          <a:xfrm>
            <a:off x="5331634" y="381740"/>
            <a:ext cx="1928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7789"/>
                </a:solidFill>
              </a:rPr>
              <a:t>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5B45F-F603-4255-9871-8BEE2CD919FF}"/>
              </a:ext>
            </a:extLst>
          </p:cNvPr>
          <p:cNvSpPr txBox="1"/>
          <p:nvPr/>
        </p:nvSpPr>
        <p:spPr>
          <a:xfrm>
            <a:off x="7708607" y="2917707"/>
            <a:ext cx="434575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More money available for </a:t>
            </a:r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other priorities</a:t>
            </a:r>
          </a:p>
          <a:p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Problem of carbon-neutral </a:t>
            </a:r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pledge by Synod</a:t>
            </a:r>
          </a:p>
          <a:p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Church is </a:t>
            </a:r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still cold and unwelcoming</a:t>
            </a:r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, particularly in winter</a:t>
            </a:r>
          </a:p>
          <a:p>
            <a:r>
              <a:rPr lang="en-US" sz="2800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Old heating won’t last forever.  </a:t>
            </a:r>
            <a:r>
              <a:rPr lang="en-US" sz="2800" b="1" dirty="0" bmk="">
                <a:solidFill>
                  <a:srgbClr val="007789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Then what?</a:t>
            </a:r>
          </a:p>
          <a:p>
            <a:endParaRPr lang="en-US" sz="2800" dirty="0" bmk="">
              <a:solidFill>
                <a:srgbClr val="007789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3316" name="Picture 4" descr="Stop Sign Clip Art Png - Stop Transparent Png (1200x628), Png Download">
            <a:extLst>
              <a:ext uri="{FF2B5EF4-FFF2-40B4-BE49-F238E27FC236}">
                <a16:creationId xmlns:a16="http://schemas.microsoft.com/office/drawing/2014/main" id="{391DDE74-48E4-40C9-B821-C59515B5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00" y="180286"/>
            <a:ext cx="1928991" cy="19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D11466-785F-40E8-9E07-3EF0DDF79467}"/>
              </a:ext>
            </a:extLst>
          </p:cNvPr>
          <p:cNvCxnSpPr>
            <a:cxnSpLocks/>
          </p:cNvCxnSpPr>
          <p:nvPr/>
        </p:nvCxnSpPr>
        <p:spPr>
          <a:xfrm>
            <a:off x="9378995" y="2234736"/>
            <a:ext cx="0" cy="682971"/>
          </a:xfrm>
          <a:prstGeom prst="straightConnector1">
            <a:avLst/>
          </a:prstGeom>
          <a:ln w="952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9B8DE6-5FF0-49D0-A3B4-6E21EBFFBCE5}"/>
              </a:ext>
            </a:extLst>
          </p:cNvPr>
          <p:cNvCxnSpPr>
            <a:cxnSpLocks/>
          </p:cNvCxnSpPr>
          <p:nvPr/>
        </p:nvCxnSpPr>
        <p:spPr>
          <a:xfrm>
            <a:off x="2813004" y="1900437"/>
            <a:ext cx="0" cy="675785"/>
          </a:xfrm>
          <a:prstGeom prst="straightConnector1">
            <a:avLst/>
          </a:prstGeom>
          <a:ln w="952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318" name="Picture 6">
            <a:extLst>
              <a:ext uri="{FF2B5EF4-FFF2-40B4-BE49-F238E27FC236}">
                <a16:creationId xmlns:a16="http://schemas.microsoft.com/office/drawing/2014/main" id="{E260BC12-2600-449D-A4BD-0F3E55CC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38" y="155705"/>
            <a:ext cx="1744732" cy="17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22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1AD5EC-4B97-46F0-99F2-D6E55EF3C211}"/>
              </a:ext>
            </a:extLst>
          </p:cNvPr>
          <p:cNvSpPr txBox="1"/>
          <p:nvPr/>
        </p:nvSpPr>
        <p:spPr>
          <a:xfrm>
            <a:off x="552893" y="420147"/>
            <a:ext cx="11313041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789"/>
                </a:solidFill>
                <a:latin typeface="Constantia" panose="02030602050306030303" pitchFamily="18" charset="0"/>
              </a:rPr>
              <a:t>My proposals for this meeting:</a:t>
            </a:r>
          </a:p>
          <a:p>
            <a:endParaRPr lang="en-GB" sz="2400" dirty="0">
              <a:latin typeface="Constantia" panose="02030602050306030303" pitchFamily="18" charset="0"/>
            </a:endParaRPr>
          </a:p>
          <a:p>
            <a:pPr marL="1714500" lvl="3" indent="-342900">
              <a:buFont typeface="+mj-lt"/>
              <a:buAutoNum type="arabicPeriod"/>
            </a:pPr>
            <a:r>
              <a:rPr lang="en-GB" sz="2400" dirty="0">
                <a:latin typeface="Constantia" panose="02030602050306030303" pitchFamily="18" charset="0"/>
              </a:rPr>
              <a:t>We either: </a:t>
            </a:r>
          </a:p>
          <a:p>
            <a:pPr marL="2171700" lvl="4" indent="-342900">
              <a:buFont typeface="+mj-lt"/>
              <a:buAutoNum type="arabicPeriod"/>
            </a:pPr>
            <a:r>
              <a:rPr lang="en-GB" sz="2400" dirty="0">
                <a:latin typeface="Constantia" panose="02030602050306030303" pitchFamily="18" charset="0"/>
              </a:rPr>
              <a:t>ask Sheila to put an item onto the next PCC meeting agenda to decide whether to commission a fuller, costed design and business plan for this scheme, likely to cost around £2,000 + VAT. </a:t>
            </a:r>
          </a:p>
          <a:p>
            <a:pPr lvl="4"/>
            <a:r>
              <a:rPr lang="en-GB" sz="2400" dirty="0">
                <a:latin typeface="Constantia" panose="02030602050306030303" pitchFamily="18" charset="0"/>
              </a:rPr>
              <a:t>Or</a:t>
            </a:r>
          </a:p>
          <a:p>
            <a:pPr marL="2286000" lvl="4" indent="-457200">
              <a:buFont typeface="+mj-lt"/>
              <a:buAutoNum type="arabicPeriod" startAt="2"/>
            </a:pPr>
            <a:r>
              <a:rPr lang="en-GB" sz="2400" dirty="0">
                <a:latin typeface="Constantia" panose="02030602050306030303" pitchFamily="18" charset="0"/>
              </a:rPr>
              <a:t>decide that we wish to commission the detailed report straightaway.</a:t>
            </a:r>
          </a:p>
          <a:p>
            <a:pPr marL="1714500" lvl="3" indent="-342900">
              <a:buFont typeface="+mj-lt"/>
              <a:buAutoNum type="arabicPeriod"/>
            </a:pPr>
            <a:endParaRPr lang="en-GB" sz="2400" dirty="0">
              <a:latin typeface="Constantia" panose="02030602050306030303" pitchFamily="18" charset="0"/>
            </a:endParaRPr>
          </a:p>
          <a:p>
            <a:pPr marL="1714500" lvl="3" indent="-342900">
              <a:buFont typeface="+mj-lt"/>
              <a:buAutoNum type="arabicPeriod"/>
            </a:pPr>
            <a:r>
              <a:rPr lang="en-GB" sz="2400" dirty="0">
                <a:latin typeface="Constantia" panose="02030602050306030303" pitchFamily="18" charset="0"/>
              </a:rPr>
              <a:t>We each take a copy of the </a:t>
            </a:r>
            <a:r>
              <a:rPr lang="en-GB" sz="2400" dirty="0" err="1">
                <a:latin typeface="Constantia" panose="02030602050306030303" pitchFamily="18" charset="0"/>
              </a:rPr>
              <a:t>Powerpoint</a:t>
            </a:r>
            <a:r>
              <a:rPr lang="en-GB" sz="2400" dirty="0">
                <a:latin typeface="Constantia" panose="02030602050306030303" pitchFamily="18" charset="0"/>
              </a:rPr>
              <a:t> slides to act as an aide </a:t>
            </a:r>
            <a:r>
              <a:rPr lang="en-GB" sz="2400" dirty="0" err="1">
                <a:latin typeface="Constantia" panose="02030602050306030303" pitchFamily="18" charset="0"/>
              </a:rPr>
              <a:t>m</a:t>
            </a:r>
            <a:r>
              <a:rPr lang="en-GB" sz="2400" dirty="0" err="1">
                <a:effectLst/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GB" sz="2400" dirty="0" err="1">
                <a:latin typeface="Constantia" panose="02030602050306030303" pitchFamily="18" charset="0"/>
              </a:rPr>
              <a:t>moire</a:t>
            </a:r>
            <a:r>
              <a:rPr lang="en-GB" sz="2400" dirty="0">
                <a:latin typeface="Constantia" panose="02030602050306030303" pitchFamily="18" charset="0"/>
              </a:rPr>
              <a:t>  and to allow us to check details later.</a:t>
            </a:r>
          </a:p>
          <a:p>
            <a:pPr marL="1714500" lvl="3" indent="-342900">
              <a:buFont typeface="+mj-lt"/>
              <a:buAutoNum type="arabicPeriod"/>
            </a:pPr>
            <a:endParaRPr lang="en-GB" sz="2400" dirty="0">
              <a:latin typeface="Constantia" panose="02030602050306030303" pitchFamily="18" charset="0"/>
            </a:endParaRPr>
          </a:p>
          <a:p>
            <a:pPr marL="1714500" lvl="3" indent="-342900">
              <a:buFont typeface="+mj-lt"/>
              <a:buAutoNum type="arabicPeriod"/>
            </a:pPr>
            <a:r>
              <a:rPr lang="en-GB" sz="2400" dirty="0">
                <a:latin typeface="Constantia" panose="02030602050306030303" pitchFamily="18" charset="0"/>
              </a:rPr>
              <a:t>We consider whether we would like to see the full report from which this </a:t>
            </a:r>
            <a:r>
              <a:rPr lang="en-GB" sz="2400" dirty="0" err="1">
                <a:latin typeface="Constantia" panose="02030602050306030303" pitchFamily="18" charset="0"/>
              </a:rPr>
              <a:t>Powerpoint</a:t>
            </a:r>
            <a:r>
              <a:rPr lang="en-GB" sz="2400" dirty="0">
                <a:latin typeface="Constantia" panose="02030602050306030303" pitchFamily="18" charset="0"/>
              </a:rPr>
              <a:t> was abstracted – I am happy to send it by email.</a:t>
            </a:r>
          </a:p>
          <a:p>
            <a:pPr marL="1714500" lvl="3" indent="-342900">
              <a:buFont typeface="+mj-lt"/>
              <a:buAutoNum type="arabicPeriod"/>
            </a:pPr>
            <a:endParaRPr lang="en-GB" sz="2400" dirty="0">
              <a:latin typeface="Constantia" panose="02030602050306030303" pitchFamily="18" charset="0"/>
            </a:endParaRPr>
          </a:p>
          <a:p>
            <a:pPr marL="1714500" lvl="3" indent="-342900">
              <a:buFont typeface="+mj-lt"/>
              <a:buAutoNum type="arabicPeriod"/>
            </a:pPr>
            <a:r>
              <a:rPr lang="en-GB" sz="2400" dirty="0">
                <a:latin typeface="Constantia" panose="02030602050306030303" pitchFamily="18" charset="0"/>
              </a:rPr>
              <a:t>We all pray long and hard about what we believe God would like us to be doing at this stage in our church’s history.</a:t>
            </a:r>
          </a:p>
          <a:p>
            <a:pPr marL="1714500" lvl="3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33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B3131-B022-4F51-8268-70937E09FB2F}"/>
              </a:ext>
            </a:extLst>
          </p:cNvPr>
          <p:cNvSpPr txBox="1"/>
          <p:nvPr/>
        </p:nvSpPr>
        <p:spPr>
          <a:xfrm>
            <a:off x="2577661" y="185544"/>
            <a:ext cx="6542690" cy="70788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HEATING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50A84-2D9A-4648-A071-632CA935A6B4}"/>
              </a:ext>
            </a:extLst>
          </p:cNvPr>
          <p:cNvSpPr txBox="1"/>
          <p:nvPr/>
        </p:nvSpPr>
        <p:spPr>
          <a:xfrm>
            <a:off x="800602" y="2169413"/>
            <a:ext cx="4607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185kW Oil Boiler and 2 pipe wet heating system</a:t>
            </a:r>
          </a:p>
          <a:p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EECB7B-AA90-471C-8EA9-8BAB6FEE3185}"/>
              </a:ext>
            </a:extLst>
          </p:cNvPr>
          <p:cNvGrpSpPr/>
          <p:nvPr/>
        </p:nvGrpSpPr>
        <p:grpSpPr>
          <a:xfrm>
            <a:off x="5699540" y="1228721"/>
            <a:ext cx="5988269" cy="5443735"/>
            <a:chOff x="6054264" y="1228721"/>
            <a:chExt cx="5988269" cy="544373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4DAD451-5FE7-407A-9D4E-883866352437}"/>
                </a:ext>
              </a:extLst>
            </p:cNvPr>
            <p:cNvSpPr/>
            <p:nvPr/>
          </p:nvSpPr>
          <p:spPr>
            <a:xfrm>
              <a:off x="6054264" y="1228721"/>
              <a:ext cx="5988269" cy="54437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Confused with Infusionsoft">
              <a:extLst>
                <a:ext uri="{FF2B5EF4-FFF2-40B4-BE49-F238E27FC236}">
                  <a16:creationId xmlns:a16="http://schemas.microsoft.com/office/drawing/2014/main" id="{1E3EF04F-3A9D-4CFF-913A-B1A878731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1570" y="2169413"/>
              <a:ext cx="4000500" cy="3562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1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04665-BA25-4365-8741-9468F8845606}"/>
              </a:ext>
            </a:extLst>
          </p:cNvPr>
          <p:cNvSpPr txBox="1"/>
          <p:nvPr/>
        </p:nvSpPr>
        <p:spPr>
          <a:xfrm>
            <a:off x="1028297" y="988698"/>
            <a:ext cx="11500945" cy="5088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HISTORY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Boiler is more than </a:t>
            </a: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20 years old</a:t>
            </a:r>
            <a:r>
              <a:rPr lang="en-US" sz="32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, but parts still available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Conversion</a:t>
            </a:r>
            <a:r>
              <a:rPr lang="en-US" sz="3200" dirty="0"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to gas not an option – carbon footprint!</a:t>
            </a:r>
            <a:endParaRPr lang="en-US" sz="32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Originally matched </a:t>
            </a:r>
            <a:r>
              <a:rPr lang="en-US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to capacity of the current radiators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PLUS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Some </a:t>
            </a:r>
            <a:r>
              <a:rPr lang="en-US" sz="3200" b="1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electric heaters </a:t>
            </a:r>
            <a:r>
              <a:rPr lang="en-US" sz="3200" dirty="0">
                <a:effectLst/>
                <a:latin typeface="Constantia" panose="02030602050306030303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in recently updated areas</a:t>
            </a:r>
            <a:endParaRPr lang="en-GB" sz="3200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AE9E6-5799-4D82-A64E-948C383B8CEA}"/>
              </a:ext>
            </a:extLst>
          </p:cNvPr>
          <p:cNvSpPr txBox="1"/>
          <p:nvPr/>
        </p:nvSpPr>
        <p:spPr>
          <a:xfrm>
            <a:off x="878234" y="5330591"/>
            <a:ext cx="7405669" cy="67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36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How much heat do we need? </a:t>
            </a:r>
            <a:endParaRPr lang="en-GB" sz="3600" b="1" kern="0" dirty="0">
              <a:solidFill>
                <a:srgbClr val="007789"/>
              </a:solidFill>
              <a:effectLst/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B9906A-54F0-44A8-85C9-5BF7BB2B2C63}"/>
              </a:ext>
            </a:extLst>
          </p:cNvPr>
          <p:cNvGrpSpPr/>
          <p:nvPr/>
        </p:nvGrpSpPr>
        <p:grpSpPr>
          <a:xfrm>
            <a:off x="2798925" y="948874"/>
            <a:ext cx="8456680" cy="5645948"/>
            <a:chOff x="2516121" y="402119"/>
            <a:chExt cx="8456680" cy="56459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3C1420-030F-428B-AFF2-2327CAAAB62D}"/>
                </a:ext>
              </a:extLst>
            </p:cNvPr>
            <p:cNvGrpSpPr/>
            <p:nvPr/>
          </p:nvGrpSpPr>
          <p:grpSpPr>
            <a:xfrm>
              <a:off x="2516121" y="402119"/>
              <a:ext cx="8456680" cy="5645948"/>
              <a:chOff x="2516121" y="449253"/>
              <a:chExt cx="8456680" cy="5645948"/>
            </a:xfrm>
          </p:grpSpPr>
          <p:pic>
            <p:nvPicPr>
              <p:cNvPr id="4" name="Picture 2" descr="Cold People Cliparts - Cliparts Zone">
                <a:extLst>
                  <a:ext uri="{FF2B5EF4-FFF2-40B4-BE49-F238E27FC236}">
                    <a16:creationId xmlns:a16="http://schemas.microsoft.com/office/drawing/2014/main" id="{37E40D50-B61F-4ACB-8FBE-803F22B52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3052" y="2345428"/>
                <a:ext cx="2859749" cy="3749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Explosion: 14 Points 5">
                <a:extLst>
                  <a:ext uri="{FF2B5EF4-FFF2-40B4-BE49-F238E27FC236}">
                    <a16:creationId xmlns:a16="http://schemas.microsoft.com/office/drawing/2014/main" id="{2028E288-61E0-4041-8C3E-18CAAD9B6251}"/>
                  </a:ext>
                </a:extLst>
              </p:cNvPr>
              <p:cNvSpPr/>
              <p:nvPr/>
            </p:nvSpPr>
            <p:spPr>
              <a:xfrm rot="1549875">
                <a:off x="2516121" y="449253"/>
                <a:ext cx="5946579" cy="4712327"/>
              </a:xfrm>
              <a:prstGeom prst="irregularSeal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CA0529-CF1C-4386-99D9-6CAFE3F5E2D4}"/>
                </a:ext>
              </a:extLst>
            </p:cNvPr>
            <p:cNvSpPr txBox="1"/>
            <p:nvPr/>
          </p:nvSpPr>
          <p:spPr>
            <a:xfrm>
              <a:off x="4044099" y="2083324"/>
              <a:ext cx="26489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400" dirty="0">
                  <a:solidFill>
                    <a:schemeClr val="bg1"/>
                  </a:solidFill>
                  <a:latin typeface="Modern Love Grunge" panose="04070805081005020601" pitchFamily="82" charset="0"/>
                </a:rPr>
                <a:t>LOTS!!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101878-E544-4076-BA11-B60B75756C1A}"/>
              </a:ext>
            </a:extLst>
          </p:cNvPr>
          <p:cNvSpPr txBox="1"/>
          <p:nvPr/>
        </p:nvSpPr>
        <p:spPr>
          <a:xfrm>
            <a:off x="1945728" y="392649"/>
            <a:ext cx="8300544" cy="7355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</a:pPr>
            <a:r>
              <a:rPr lang="en-US" sz="4000" b="1" kern="0" dirty="0"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 HEATING AND ENERGY</a:t>
            </a:r>
          </a:p>
        </p:txBody>
      </p:sp>
    </p:spTree>
    <p:extLst>
      <p:ext uri="{BB962C8B-B14F-4D97-AF65-F5344CB8AC3E}">
        <p14:creationId xmlns:p14="http://schemas.microsoft.com/office/powerpoint/2010/main" val="251613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FBA738-9404-4E88-8101-275173C45562}"/>
              </a:ext>
            </a:extLst>
          </p:cNvPr>
          <p:cNvSpPr txBox="1"/>
          <p:nvPr/>
        </p:nvSpPr>
        <p:spPr>
          <a:xfrm>
            <a:off x="980388" y="612743"/>
            <a:ext cx="107936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nstantia" panose="02030602050306030303" pitchFamily="18" charset="0"/>
              </a:rPr>
              <a:t>HEAT LOAD </a:t>
            </a:r>
            <a:r>
              <a:rPr lang="en-GB" sz="2800" dirty="0">
                <a:latin typeface="Constantia" panose="02030602050306030303" pitchFamily="18" charset="0"/>
              </a:rPr>
              <a:t>= quantity of heat that must be fed into church every hour to maintain a given temperature</a:t>
            </a:r>
          </a:p>
          <a:p>
            <a:endParaRPr lang="en-GB" sz="2800" dirty="0">
              <a:latin typeface="Constantia" panose="02030602050306030303" pitchFamily="18" charset="0"/>
            </a:endParaRPr>
          </a:p>
          <a:p>
            <a:r>
              <a:rPr lang="en-GB" sz="2800" dirty="0">
                <a:latin typeface="Constantia" panose="02030602050306030303" pitchFamily="18" charset="0"/>
              </a:rPr>
              <a:t>Present boiler had capacity of 185kW when installed (not at peak efficiency now).</a:t>
            </a:r>
          </a:p>
          <a:p>
            <a:endParaRPr lang="en-GB" sz="2800" dirty="0">
              <a:latin typeface="Constantia" panose="02030602050306030303" pitchFamily="18" charset="0"/>
            </a:endParaRPr>
          </a:p>
          <a:p>
            <a:r>
              <a:rPr lang="en-GB" sz="2800" dirty="0">
                <a:latin typeface="Constantia" panose="02030602050306030303" pitchFamily="18" charset="0"/>
              </a:rPr>
              <a:t>Calculations arrive at required heat load of  ……</a:t>
            </a:r>
          </a:p>
          <a:p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BA9F1-DB00-4040-AB22-A9AF02CFD7F0}"/>
              </a:ext>
            </a:extLst>
          </p:cNvPr>
          <p:cNvSpPr txBox="1"/>
          <p:nvPr/>
        </p:nvSpPr>
        <p:spPr>
          <a:xfrm>
            <a:off x="1469814" y="4184609"/>
            <a:ext cx="9426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nstantia" panose="02030602050306030303" pitchFamily="18" charset="0"/>
              </a:rPr>
              <a:t>between </a:t>
            </a:r>
            <a:r>
              <a:rPr lang="en-GB" sz="3600" dirty="0">
                <a:solidFill>
                  <a:srgbClr val="C00000"/>
                </a:solidFill>
                <a:latin typeface="Constantia" panose="02030602050306030303" pitchFamily="18" charset="0"/>
              </a:rPr>
              <a:t>188 kW and 250kW </a:t>
            </a:r>
          </a:p>
          <a:p>
            <a:r>
              <a:rPr lang="en-GB" sz="2800" dirty="0">
                <a:latin typeface="Constantia" panose="02030602050306030303" pitchFamily="18" charset="0"/>
              </a:rPr>
              <a:t>(on a frosty day and depending on chosen temperature)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88800-0CCC-4510-B67C-9099C255A172}"/>
              </a:ext>
            </a:extLst>
          </p:cNvPr>
          <p:cNvSpPr txBox="1"/>
          <p:nvPr/>
        </p:nvSpPr>
        <p:spPr>
          <a:xfrm>
            <a:off x="980388" y="5768203"/>
            <a:ext cx="81363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nstantia" panose="02030602050306030303" pitchFamily="18" charset="0"/>
              </a:rPr>
              <a:t>More</a:t>
            </a:r>
            <a:r>
              <a:rPr lang="en-GB" sz="2800" dirty="0">
                <a:latin typeface="Constantia" panose="02030602050306030303" pitchFamily="18" charset="0"/>
              </a:rPr>
              <a:t> is also needed to </a:t>
            </a:r>
            <a:r>
              <a:rPr lang="en-GB" sz="2800" b="1" dirty="0">
                <a:latin typeface="Constantia" panose="02030602050306030303" pitchFamily="18" charset="0"/>
              </a:rPr>
              <a:t>reach</a:t>
            </a:r>
            <a:r>
              <a:rPr lang="en-GB" sz="2800" dirty="0">
                <a:latin typeface="Constantia" panose="02030602050306030303" pitchFamily="18" charset="0"/>
              </a:rPr>
              <a:t> the given temperature</a:t>
            </a:r>
          </a:p>
          <a:p>
            <a:endParaRPr lang="en-GB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DE5A48-F2E0-4E3B-AC36-854C8D1787C6}"/>
              </a:ext>
            </a:extLst>
          </p:cNvPr>
          <p:cNvSpPr txBox="1"/>
          <p:nvPr/>
        </p:nvSpPr>
        <p:spPr>
          <a:xfrm>
            <a:off x="640167" y="224687"/>
            <a:ext cx="10911665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What sort of </a:t>
            </a:r>
            <a:r>
              <a:rPr kumimoji="0" lang="en-US" altLang="en-US" sz="3600" b="1" i="0" u="sng" strike="noStrike" cap="none" normalizeH="0" baseline="0" dirty="0" bmk="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kumimoji="0" lang="en-US" altLang="en-US" sz="3600" b="1" i="0" u="none" strike="noStrike" cap="none" normalizeH="0" baseline="0" dirty="0" bmk="">
                <a:ln>
                  <a:noFill/>
                </a:ln>
                <a:solidFill>
                  <a:srgbClr val="007789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7789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rgbClr val="007789"/>
              </a:solidFill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rgbClr val="007789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Considerations: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wish an </a:t>
            </a:r>
            <a:r>
              <a:rPr lang="en-US" altLang="en-US" sz="32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environmentally friendly</a:t>
            </a: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solution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altLang="en-US" sz="32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Grade I listed </a:t>
            </a: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en-US" sz="3200" b="1" dirty="0"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of Wells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latin typeface="Constantia" panose="0203060205030603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2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7864</TotalTime>
  <Words>2128</Words>
  <Application>Microsoft Office PowerPoint</Application>
  <PresentationFormat>Widescreen</PresentationFormat>
  <Paragraphs>380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Chiller</vt:lpstr>
      <vt:lpstr>Constantia</vt:lpstr>
      <vt:lpstr>Courier New</vt:lpstr>
      <vt:lpstr>Modern Love Grunge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reminder of what is proposed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Piers Rose</dc:creator>
  <cp:lastModifiedBy>Piers Rose</cp:lastModifiedBy>
  <cp:revision>37</cp:revision>
  <cp:lastPrinted>2021-10-18T16:28:23Z</cp:lastPrinted>
  <dcterms:created xsi:type="dcterms:W3CDTF">2021-08-20T08:05:18Z</dcterms:created>
  <dcterms:modified xsi:type="dcterms:W3CDTF">2021-10-19T21:56:37Z</dcterms:modified>
</cp:coreProperties>
</file>