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12192000" cy="6858000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35A68-4B5C-439A-9726-EC4A99DDBFE5}" v="55" dt="2023-05-02T13:34:33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a03cdc28180a04ee/Documents/Tony/Sit%20and%20Heat/Trial/Trial%20Feedback%20Summary%20Form%20Overall%20resul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a03cdc28180a04ee/Documents/Tony/Sit%20and%20Heat/Trial/Trial%20Feedback%20Summary%20Form%20Overall%20resul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a03cdc28180a04ee/Documents/Tony/Sit%20and%20Heat/Trial/Trial%20Feedback%20Summary%20Form%20Overall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200" b="1"/>
              <a:t>How</a:t>
            </a:r>
            <a:r>
              <a:rPr lang="en-GB" sz="3200" b="1" baseline="0"/>
              <a:t> did you find the heat from the cushion?</a:t>
            </a:r>
            <a:endParaRPr lang="en-GB" sz="3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'[Trial Feedback Summary Form Overall results.xlsx]Total'!$A$9:$A$13</c:f>
              <c:strCache>
                <c:ptCount val="5"/>
                <c:pt idx="0">
                  <c:v>Definitely too cold</c:v>
                </c:pt>
                <c:pt idx="1">
                  <c:v>Little too cold</c:v>
                </c:pt>
                <c:pt idx="2">
                  <c:v>About right</c:v>
                </c:pt>
                <c:pt idx="3">
                  <c:v>Little too hot</c:v>
                </c:pt>
                <c:pt idx="4">
                  <c:v>Definitely too hot</c:v>
                </c:pt>
              </c:strCache>
            </c:strRef>
          </c:cat>
          <c:val>
            <c:numRef>
              <c:f>'[Trial Feedback Summary Form Overall results.xlsx]Total'!$D$9:$D$13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143</c:v>
                </c:pt>
                <c:pt idx="3">
                  <c:v>25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F-42E8-8B47-FA2E02C55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73903"/>
        <c:axId val="5919636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'[Trial Feedback Summary Form Overall results.xlsx]Total'!$A$9:$A$13</c15:sqref>
                        </c15:formulaRef>
                      </c:ext>
                    </c:extLst>
                    <c:strCache>
                      <c:ptCount val="5"/>
                      <c:pt idx="0">
                        <c:v>Definitely too cold</c:v>
                      </c:pt>
                      <c:pt idx="1">
                        <c:v>Little too cold</c:v>
                      </c:pt>
                      <c:pt idx="2">
                        <c:v>About right</c:v>
                      </c:pt>
                      <c:pt idx="3">
                        <c:v>Little too hot</c:v>
                      </c:pt>
                      <c:pt idx="4">
                        <c:v>Definitely too hot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'[Trial Feedback Summary Form Overall results.xlsx]Total'!$B$9:$B$13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A0F-42E8-8B47-FA2E02C55DB8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'[Trial Feedback Summary Form Overall results.xlsx]Total'!$A$9:$A$13</c15:sqref>
                        </c15:formulaRef>
                      </c:ext>
                    </c:extLst>
                    <c:strCache>
                      <c:ptCount val="5"/>
                      <c:pt idx="0">
                        <c:v>Definitely too cold</c:v>
                      </c:pt>
                      <c:pt idx="1">
                        <c:v>Little too cold</c:v>
                      </c:pt>
                      <c:pt idx="2">
                        <c:v>About right</c:v>
                      </c:pt>
                      <c:pt idx="3">
                        <c:v>Little too hot</c:v>
                      </c:pt>
                      <c:pt idx="4">
                        <c:v>Definitely too hot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'[Trial Feedback Summary Form Overall results.xlsx]Total'!$C$9:$C$13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A0F-42E8-8B47-FA2E02C55DB8}"/>
                  </c:ext>
                </c:extLst>
              </c15:ser>
            </c15:filteredBarSeries>
          </c:ext>
        </c:extLst>
      </c:barChart>
      <c:catAx>
        <c:axId val="59173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96367"/>
        <c:crosses val="autoZero"/>
        <c:auto val="1"/>
        <c:lblAlgn val="ctr"/>
        <c:lblOffset val="100"/>
        <c:noMultiLvlLbl val="0"/>
      </c:catAx>
      <c:valAx>
        <c:axId val="59196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3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200" b="1"/>
              <a:t>How</a:t>
            </a:r>
            <a:r>
              <a:rPr lang="en-GB" sz="3200" b="1" baseline="0"/>
              <a:t> did you find using the cushion?</a:t>
            </a:r>
            <a:endParaRPr lang="en-GB" sz="3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'[Trial Feedback Summary Form Overall results.xlsx]Total'!$A$16:$A$20</c:f>
              <c:strCache>
                <c:ptCount val="5"/>
                <c:pt idx="0">
                  <c:v>Very difficult</c:v>
                </c:pt>
                <c:pt idx="1">
                  <c:v>A little difficult</c:v>
                </c:pt>
                <c:pt idx="2">
                  <c:v>Neither easy nor difficult</c:v>
                </c:pt>
                <c:pt idx="3">
                  <c:v>Easy</c:v>
                </c:pt>
                <c:pt idx="4">
                  <c:v>Very easy</c:v>
                </c:pt>
              </c:strCache>
            </c:strRef>
          </c:cat>
          <c:val>
            <c:numRef>
              <c:f>'[Trial Feedback Summary Form Overall results.xlsx]Total'!$B$16:$B$20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1A31-4FDA-9400-2FBAD85DE98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'[Trial Feedback Summary Form Overall results.xlsx]Total'!$A$16:$A$20</c:f>
              <c:strCache>
                <c:ptCount val="5"/>
                <c:pt idx="0">
                  <c:v>Very difficult</c:v>
                </c:pt>
                <c:pt idx="1">
                  <c:v>A little difficult</c:v>
                </c:pt>
                <c:pt idx="2">
                  <c:v>Neither easy nor difficult</c:v>
                </c:pt>
                <c:pt idx="3">
                  <c:v>Easy</c:v>
                </c:pt>
                <c:pt idx="4">
                  <c:v>Very easy</c:v>
                </c:pt>
              </c:strCache>
            </c:strRef>
          </c:cat>
          <c:val>
            <c:numRef>
              <c:f>'[Trial Feedback Summary Form Overall results.xlsx]Total'!$C$16:$C$20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1A31-4FDA-9400-2FBAD85DE98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'[Trial Feedback Summary Form Overall results.xlsx]Total'!$A$16:$A$20</c:f>
              <c:strCache>
                <c:ptCount val="5"/>
                <c:pt idx="0">
                  <c:v>Very difficult</c:v>
                </c:pt>
                <c:pt idx="1">
                  <c:v>A little difficult</c:v>
                </c:pt>
                <c:pt idx="2">
                  <c:v>Neither easy nor difficult</c:v>
                </c:pt>
                <c:pt idx="3">
                  <c:v>Easy</c:v>
                </c:pt>
                <c:pt idx="4">
                  <c:v>Very easy</c:v>
                </c:pt>
              </c:strCache>
            </c:strRef>
          </c:cat>
          <c:val>
            <c:numRef>
              <c:f>'[Trial Feedback Summary Form Overall results.xlsx]Total'!$D$16:$D$20</c:f>
              <c:numCache>
                <c:formatCode>General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25</c:v>
                </c:pt>
                <c:pt idx="3">
                  <c:v>72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31-4FDA-9400-2FBAD85DE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117167"/>
        <c:axId val="139127151"/>
      </c:barChart>
      <c:catAx>
        <c:axId val="13911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27151"/>
        <c:crosses val="autoZero"/>
        <c:auto val="1"/>
        <c:lblAlgn val="ctr"/>
        <c:lblOffset val="100"/>
        <c:noMultiLvlLbl val="0"/>
      </c:catAx>
      <c:valAx>
        <c:axId val="139127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1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="1"/>
              <a:t>Would you support your church purchasing cushions to provide low running cost Net Zero heating?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'[Trial Feedback Summary Form Overall results.xlsx]Total'!$A$23:$A$27</c:f>
              <c:strCache>
                <c:ptCount val="5"/>
                <c:pt idx="0">
                  <c:v>Definitely No</c:v>
                </c:pt>
                <c:pt idx="1">
                  <c:v>No</c:v>
                </c:pt>
                <c:pt idx="2">
                  <c:v>Unsure</c:v>
                </c:pt>
                <c:pt idx="3">
                  <c:v>Yes</c:v>
                </c:pt>
                <c:pt idx="4">
                  <c:v>Definitely Yes</c:v>
                </c:pt>
              </c:strCache>
            </c:strRef>
          </c:cat>
          <c:val>
            <c:numRef>
              <c:f>'[Trial Feedback Summary Form Overall results.xlsx]Total'!$B$23:$B$27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18AB-4A72-B620-2245FCA92A9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'[Trial Feedback Summary Form Overall results.xlsx]Total'!$A$23:$A$27</c:f>
              <c:strCache>
                <c:ptCount val="5"/>
                <c:pt idx="0">
                  <c:v>Definitely No</c:v>
                </c:pt>
                <c:pt idx="1">
                  <c:v>No</c:v>
                </c:pt>
                <c:pt idx="2">
                  <c:v>Unsure</c:v>
                </c:pt>
                <c:pt idx="3">
                  <c:v>Yes</c:v>
                </c:pt>
                <c:pt idx="4">
                  <c:v>Definitely Yes</c:v>
                </c:pt>
              </c:strCache>
            </c:strRef>
          </c:cat>
          <c:val>
            <c:numRef>
              <c:f>'[Trial Feedback Summary Form Overall results.xlsx]Total'!$C$23:$C$27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18AB-4A72-B620-2245FCA92A9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'[Trial Feedback Summary Form Overall results.xlsx]Total'!$A$23:$A$27</c:f>
              <c:strCache>
                <c:ptCount val="5"/>
                <c:pt idx="0">
                  <c:v>Definitely No</c:v>
                </c:pt>
                <c:pt idx="1">
                  <c:v>No</c:v>
                </c:pt>
                <c:pt idx="2">
                  <c:v>Unsure</c:v>
                </c:pt>
                <c:pt idx="3">
                  <c:v>Yes</c:v>
                </c:pt>
                <c:pt idx="4">
                  <c:v>Definitely Yes</c:v>
                </c:pt>
              </c:strCache>
            </c:strRef>
          </c:cat>
          <c:val>
            <c:numRef>
              <c:f>'[Trial Feedback Summary Form Overall results.xlsx]Total'!$D$23:$D$27</c:f>
              <c:numCache>
                <c:formatCode>General</c:formatCode>
                <c:ptCount val="5"/>
                <c:pt idx="0">
                  <c:v>2</c:v>
                </c:pt>
                <c:pt idx="1">
                  <c:v>12</c:v>
                </c:pt>
                <c:pt idx="2">
                  <c:v>29</c:v>
                </c:pt>
                <c:pt idx="3">
                  <c:v>66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AB-4A72-B620-2245FCA92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2359743"/>
        <c:axId val="1182348927"/>
      </c:barChart>
      <c:catAx>
        <c:axId val="118235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348927"/>
        <c:crosses val="autoZero"/>
        <c:auto val="1"/>
        <c:lblAlgn val="ctr"/>
        <c:lblOffset val="100"/>
        <c:noMultiLvlLbl val="0"/>
      </c:catAx>
      <c:valAx>
        <c:axId val="1182348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359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45ED-7CE9-46BE-F3B3-9847892E2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8BB5B-4A50-A344-749B-194BE4D43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CBBBE-4108-E7CF-96E2-2A752AA2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5490-64FC-45D2-BF2F-F31CA0C80AA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C7889-A802-FB43-0F3C-8A087B17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C2549-F5D8-DF54-D5D1-9FB05D69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AFE3-0292-40CA-B1EC-08630ACC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2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EA2A-F211-64B9-040D-3E9DDA8B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55DF3-0CE2-C42C-DEDD-B68195B72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94FF7-94C0-265F-204A-BA9AEACD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5490-64FC-45D2-BF2F-F31CA0C80AA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9B162-659B-55E9-838C-306FDC31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670F7-1E9A-FC07-2865-E6A24CCE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AFE3-0292-40CA-B1EC-08630ACC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6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E649AF-491A-8D96-86EA-3DB6144F3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3A7BB-19D2-814E-6FAF-1CEF96CFC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A0BE9-D98A-DA7E-EFFD-E64DC092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5490-64FC-45D2-BF2F-F31CA0C80AA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3D106-3FE4-94A9-B761-B55C4B588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4499F-8E5F-7220-0ADA-82D58596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AFE3-0292-40CA-B1EC-08630ACC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2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5EFFB-DF63-5F5F-818C-16515470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64A34-BC15-6169-A556-75B85E4F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2184A-D40E-A9C6-8E8D-4C53ABDF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5490-64FC-45D2-BF2F-F31CA0C80AA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47411-AE07-3807-086E-08F3CADE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48A6-A4C9-2D79-CB65-88120A0F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AFE3-0292-40CA-B1EC-08630ACC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96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C3AE-0880-6F7E-DF00-298410C7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88DEB-9882-80CC-A5F2-EF61C107D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E8670-D366-6540-780C-7A570E50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5490-64FC-45D2-BF2F-F31CA0C80AA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03C49-0EA2-D20E-9C06-FC7310B2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C2B65-5E82-8FF8-6292-3C57EA9F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AFE3-0292-40CA-B1EC-08630ACC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4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38B0-B818-4F5B-7BDE-3A4011D2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C9F9C-F740-AC57-A2A6-F366F0DEE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7C640-69DB-1EE1-CCDD-34BE2B915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983CF-310C-64CE-2899-ACD25678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5490-64FC-45D2-BF2F-F31CA0C80AA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DEA30-95B7-67D9-32B9-C52AD9AE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5FB19-DCC1-49D1-49F3-3F591A9E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AFE3-0292-40CA-B1EC-08630ACC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6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31D9-827D-6B37-5E63-77C59D12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AD44D-A4A8-DDCA-4417-B8FCAD68A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0ACDA-290B-75DF-0E5D-83DACFEE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9A4DB-9B2D-CA0D-7018-8E2BD7A45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32087-DD4C-0B39-E323-969C3F980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F837D-9523-5A92-25ED-57EE4B9B8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5490-64FC-45D2-BF2F-F31CA0C80AA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B9DE2-676D-DC28-477E-534CE293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47165-0FE0-14B2-237E-E8929B45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AFE3-0292-40CA-B1EC-08630ACC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9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98885-BB09-707D-92AD-55B4DBB0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7E0B3-7B53-B695-1E97-3720E4DA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5490-64FC-45D2-BF2F-F31CA0C80AA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069A7-4096-544E-8218-51BB336F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80BC6-0A67-2534-3727-52F33758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AFE3-0292-40CA-B1EC-08630ACC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B027C-8886-928A-592F-E5C07CEE8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5490-64FC-45D2-BF2F-F31CA0C80AA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C458C-A102-37EA-A474-6C86EA6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E1FB8-AE33-9C6E-80FB-7D121237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AFE3-0292-40CA-B1EC-08630ACC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7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A847-03DF-268A-D5A7-43B35FFA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014B-D66C-53A4-4F18-51ACDC9D0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EEFFB-A5E6-C505-6F99-521499D00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145FC-F639-1056-EEA8-33519980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5490-64FC-45D2-BF2F-F31CA0C80AA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EF5F1-7338-01BC-8162-4703E41A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8F6F2-4BAE-C24B-9D41-09959A4F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AFE3-0292-40CA-B1EC-08630ACC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3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BDBA-CC2C-3C77-460D-47DDCEE0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A82E9-EC71-6BEC-C691-4A96C0E52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067F3-7006-BBC2-7CAA-5854D0BBC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2675A-7985-3214-3FAF-07C95A0C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5490-64FC-45D2-BF2F-F31CA0C80AA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8A7EF-BF58-2F52-C902-365BE5C7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EFDB2-5798-6A81-E442-B775CBB9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AFE3-0292-40CA-B1EC-08630ACC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04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11D98C-E770-53B4-CB4C-FC11FCB5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28B80-33A3-B1CF-BF3E-E1C7C4284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570C9-8166-B1C6-CB5B-136DE8BE6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C5490-64FC-45D2-BF2F-F31CA0C80AA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4C0C6-273A-EC5B-0162-A7CC9078C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5476-FE8D-FF3B-42C2-0C7893A20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AFE3-0292-40CA-B1EC-08630ACC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9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8F2D-E474-FEE4-23E5-CCA602C2F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664" y="1122363"/>
            <a:ext cx="10179170" cy="2224686"/>
          </a:xfrm>
        </p:spPr>
        <p:txBody>
          <a:bodyPr>
            <a:normAutofit fontScale="90000"/>
          </a:bodyPr>
          <a:lstStyle/>
          <a:p>
            <a:r>
              <a:rPr lang="en-US" sz="7300" b="1" dirty="0"/>
              <a:t>Heated Cushions in Churches</a:t>
            </a:r>
            <a:br>
              <a:rPr lang="en-US" sz="6700" b="1" dirty="0"/>
            </a:br>
            <a:r>
              <a:rPr lang="en-US" sz="4000" b="1" dirty="0"/>
              <a:t>Results from a Trial during winter 22/3 </a:t>
            </a:r>
            <a:br>
              <a:rPr lang="en-US" sz="4000" b="1" dirty="0"/>
            </a:br>
            <a:r>
              <a:rPr lang="en-US" sz="4000" b="1" dirty="0"/>
              <a:t>in St Edmundsbury and Ipswich Diocese</a:t>
            </a: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FAB7B-D643-4971-FE34-9C43D2D58C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Presentation to Church Energy Advisers Network</a:t>
            </a:r>
          </a:p>
          <a:p>
            <a:r>
              <a:rPr lang="en-US" sz="3200" dirty="0"/>
              <a:t> 4</a:t>
            </a:r>
            <a:r>
              <a:rPr lang="en-US" sz="3200" baseline="30000" dirty="0"/>
              <a:t>th</a:t>
            </a:r>
            <a:r>
              <a:rPr lang="en-US" sz="3200" dirty="0"/>
              <a:t> May 2023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99C33-0924-EE31-EE1E-98220C5EF4C7}"/>
              </a:ext>
            </a:extLst>
          </p:cNvPr>
          <p:cNvSpPr txBox="1"/>
          <p:nvPr/>
        </p:nvSpPr>
        <p:spPr>
          <a:xfrm>
            <a:off x="8712679" y="5735179"/>
            <a:ext cx="2303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Tony Allwood, Oliver Clarke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1345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4C85-8294-BEF5-093C-0460FE50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Observations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17A6-A54A-D66F-05ED-EE48B950E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1"/>
            <a:ext cx="10515600" cy="49860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Heated cushions are a very energy-efficient way of heating people, several times more efficient than pew-back heaters</a:t>
            </a:r>
          </a:p>
          <a:p>
            <a:r>
              <a:rPr lang="en-US" dirty="0"/>
              <a:t>Square cushions fit well on chairs but </a:t>
            </a:r>
            <a:r>
              <a:rPr lang="en-US" b="1" dirty="0"/>
              <a:t>pews need more rectangular seats of the correct size</a:t>
            </a:r>
          </a:p>
          <a:p>
            <a:r>
              <a:rPr lang="en-US" dirty="0"/>
              <a:t>Battery pocket hanging over seat back can interfere with hymn book shelf</a:t>
            </a:r>
          </a:p>
          <a:p>
            <a:r>
              <a:rPr lang="en-US" dirty="0"/>
              <a:t>Seat and back heated cushions are preferred, but seat only cushions do provide significant benefits</a:t>
            </a:r>
          </a:p>
          <a:p>
            <a:r>
              <a:rPr lang="en-US" dirty="0"/>
              <a:t>There is minimal heat transmitted down into the pews</a:t>
            </a:r>
          </a:p>
          <a:p>
            <a:r>
              <a:rPr lang="en-US" dirty="0"/>
              <a:t>“Sit &amp; Heat” cushions are made to measure, but expensive</a:t>
            </a:r>
          </a:p>
          <a:p>
            <a:r>
              <a:rPr lang="en-US" dirty="0"/>
              <a:t>“</a:t>
            </a:r>
            <a:r>
              <a:rPr lang="en-US" dirty="0" err="1"/>
              <a:t>KovoSchmidt</a:t>
            </a:r>
            <a:r>
              <a:rPr lang="en-US" dirty="0"/>
              <a:t>”  manufacture made to measure heated cushions for pews, but they too are expensive</a:t>
            </a:r>
          </a:p>
          <a:p>
            <a:r>
              <a:rPr lang="en-US" dirty="0"/>
              <a:t>Other suppliers </a:t>
            </a:r>
            <a:r>
              <a:rPr lang="en-US" dirty="0" err="1"/>
              <a:t>eg</a:t>
            </a:r>
            <a:r>
              <a:rPr lang="en-US" dirty="0"/>
              <a:t> “Thaw” manufacture square or rectangular heated seats of a fixed size and these are much cheaper than made to measure cushions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72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3A35-5B06-597B-8787-400005CBF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Selection of Other Cushions Available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2A66A-931E-9736-F781-13610F139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57" y="2224326"/>
            <a:ext cx="3148643" cy="4198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3AC83E-FAB6-CF61-804D-F72DE5D8D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2224326"/>
            <a:ext cx="3071546" cy="4095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F13ED-650F-A44D-8835-D8E260B38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2" y="2819760"/>
            <a:ext cx="3981091" cy="2985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40EB9A-05AB-23EE-0BC9-54C7C10FF427}"/>
              </a:ext>
            </a:extLst>
          </p:cNvPr>
          <p:cNvSpPr txBox="1"/>
          <p:nvPr/>
        </p:nvSpPr>
        <p:spPr>
          <a:xfrm>
            <a:off x="1511776" y="1570626"/>
            <a:ext cx="2234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KovoSchidt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33043-B68D-CE02-83CF-A95A6BA699F6}"/>
              </a:ext>
            </a:extLst>
          </p:cNvPr>
          <p:cNvSpPr txBox="1"/>
          <p:nvPr/>
        </p:nvSpPr>
        <p:spPr>
          <a:xfrm>
            <a:off x="5828584" y="1504900"/>
            <a:ext cx="125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Thaw</a:t>
            </a:r>
            <a:endParaRPr lang="en-GB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C9F115-D796-AB5E-8F73-15F7E89C3C29}"/>
              </a:ext>
            </a:extLst>
          </p:cNvPr>
          <p:cNvSpPr txBox="1"/>
          <p:nvPr/>
        </p:nvSpPr>
        <p:spPr>
          <a:xfrm>
            <a:off x="9266093" y="1504899"/>
            <a:ext cx="1162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Ororo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4092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A9598-B79A-401E-5FBE-0E2823B9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7010C-8422-0FF1-C8A3-D3A70DA47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Good acceptance of heated cushions as low running cost church heating</a:t>
            </a:r>
          </a:p>
          <a:p>
            <a:r>
              <a:rPr lang="en-US" dirty="0"/>
              <a:t>Most suitable for situations where unable to use under-pew or pew-back electric heating because:</a:t>
            </a:r>
          </a:p>
          <a:p>
            <a:pPr lvl="1"/>
            <a:r>
              <a:rPr lang="en-US" dirty="0"/>
              <a:t>Moveable chairs</a:t>
            </a:r>
          </a:p>
          <a:p>
            <a:pPr lvl="1"/>
            <a:r>
              <a:rPr lang="en-US" dirty="0"/>
              <a:t>Historic pews with no attachments allowed</a:t>
            </a:r>
          </a:p>
          <a:p>
            <a:pPr lvl="1"/>
            <a:r>
              <a:rPr lang="en-US" dirty="0"/>
              <a:t>Moving to electric heating would require expensive upgrade to electricity feed to the church</a:t>
            </a:r>
          </a:p>
          <a:p>
            <a:r>
              <a:rPr lang="en-US" dirty="0"/>
              <a:t>Could be useful as alternative heating for small congregations in large churches e.g. mid-week communion services, or extra heating for specific individuals to enable less main heating to be 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63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B53D-45D0-751A-80B6-E3BB3F76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0BFE6-F934-00C1-7DA6-2E19A7B72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Publicity and guidance on use of heated cushions in churches</a:t>
            </a:r>
          </a:p>
          <a:p>
            <a:r>
              <a:rPr lang="en-US" dirty="0"/>
              <a:t>Further investigation to identify and trial cushions from other manufacturers, with a view to including more heated cushions (beyond </a:t>
            </a:r>
            <a:r>
              <a:rPr lang="en-US" dirty="0" err="1"/>
              <a:t>KovoSchmidt</a:t>
            </a:r>
            <a:r>
              <a:rPr lang="en-US" dirty="0"/>
              <a:t>) on Parish Buying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20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AEA7-8A20-56B2-C27A-9BD1FDC0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BAEDB-B0E1-90A4-AC26-9AE04D33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337" y="1765240"/>
            <a:ext cx="9979325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evaluate the feasibility of using “Sit and Heat” heated cushions as the main heat source in:</a:t>
            </a:r>
          </a:p>
          <a:p>
            <a:pPr marL="457200" lvl="1" indent="0"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rural churches,</a:t>
            </a:r>
          </a:p>
          <a:p>
            <a:pPr marL="457200" lvl="1" indent="0"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for small congregations (e.g. mid-week services, meetings, etc.) in larger churches, either rural or urban.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8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2D2F-BD76-85E5-8E4A-F218B829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Cushions Used 1:     Sit and Heat </a:t>
            </a:r>
            <a:r>
              <a:rPr lang="en-US" b="1" dirty="0" err="1"/>
              <a:t>Nimma</a:t>
            </a:r>
            <a:r>
              <a:rPr lang="en-US" b="1" dirty="0"/>
              <a:t>      </a:t>
            </a:r>
            <a:br>
              <a:rPr lang="en-US" b="1" dirty="0"/>
            </a:br>
            <a:r>
              <a:rPr lang="en-US" b="1" dirty="0"/>
              <a:t>                                    Battery Powered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7E51F-9DB5-520A-6ACE-FFFEC8C33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8585" cy="4351338"/>
          </a:xfrm>
        </p:spPr>
        <p:txBody>
          <a:bodyPr/>
          <a:lstStyle/>
          <a:p>
            <a:r>
              <a:rPr lang="en-US" dirty="0"/>
              <a:t>30W spread over seat and back</a:t>
            </a:r>
          </a:p>
          <a:p>
            <a:r>
              <a:rPr lang="en-US" dirty="0"/>
              <a:t>20 cushions for 1¼ hour service uses less than 1 kWh</a:t>
            </a:r>
          </a:p>
          <a:p>
            <a:r>
              <a:rPr lang="en-US" dirty="0"/>
              <a:t>Turns on when sat upon</a:t>
            </a:r>
          </a:p>
          <a:p>
            <a:r>
              <a:rPr lang="en-US" dirty="0"/>
              <a:t>Made to measure</a:t>
            </a:r>
          </a:p>
          <a:p>
            <a:r>
              <a:rPr lang="en-US" dirty="0"/>
              <a:t>About £190 each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92C06-E2F4-6761-0B45-34D906039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93" y="1690688"/>
            <a:ext cx="3409186" cy="45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6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2D2F-BD76-85E5-8E4A-F218B829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365125"/>
            <a:ext cx="11266098" cy="1325563"/>
          </a:xfrm>
        </p:spPr>
        <p:txBody>
          <a:bodyPr>
            <a:normAutofit/>
          </a:bodyPr>
          <a:lstStyle/>
          <a:p>
            <a:r>
              <a:rPr lang="en-US" b="1" dirty="0"/>
              <a:t>Cushions Used 2:   Sit and Heat </a:t>
            </a:r>
            <a:r>
              <a:rPr lang="en-US" b="1" dirty="0" err="1"/>
              <a:t>Nimma</a:t>
            </a:r>
            <a:r>
              <a:rPr lang="en-US" b="1" dirty="0"/>
              <a:t>   </a:t>
            </a:r>
            <a:br>
              <a:rPr lang="en-US" b="1" dirty="0"/>
            </a:br>
            <a:r>
              <a:rPr lang="en-US" b="1" dirty="0"/>
              <a:t>                                 Daisy-Chained version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7E51F-9DB5-520A-6ACE-FFFEC8C33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6004" cy="4351338"/>
          </a:xfrm>
        </p:spPr>
        <p:txBody>
          <a:bodyPr>
            <a:normAutofit/>
          </a:bodyPr>
          <a:lstStyle/>
          <a:p>
            <a:r>
              <a:rPr lang="en-US" dirty="0"/>
              <a:t>Powered via transformer which will supply up to 4 cushions</a:t>
            </a:r>
          </a:p>
          <a:p>
            <a:r>
              <a:rPr lang="en-US" dirty="0"/>
              <a:t>40W spread over seat and back</a:t>
            </a:r>
          </a:p>
          <a:p>
            <a:r>
              <a:rPr lang="en-US" dirty="0"/>
              <a:t>20 cushions for 1¼ hour service uses about 1 kWh</a:t>
            </a:r>
          </a:p>
          <a:p>
            <a:r>
              <a:rPr lang="en-US" dirty="0"/>
              <a:t>Turns on when sat upon</a:t>
            </a:r>
          </a:p>
          <a:p>
            <a:r>
              <a:rPr lang="en-US" dirty="0"/>
              <a:t>Made to measure</a:t>
            </a:r>
          </a:p>
          <a:p>
            <a:r>
              <a:rPr lang="en-US" dirty="0"/>
              <a:t>About £220 each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68ED4-FA37-A509-82A4-E8459FEFF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99" y="1751163"/>
            <a:ext cx="3467819" cy="46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0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95AE-5989-2ADC-C8EB-41151EEF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Trial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E5EA-2660-8815-C4BD-2121C486F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8449" cy="4351338"/>
          </a:xfrm>
        </p:spPr>
        <p:txBody>
          <a:bodyPr/>
          <a:lstStyle/>
          <a:p>
            <a:r>
              <a:rPr lang="en-US" dirty="0"/>
              <a:t>Trialed at 14 churches across the diocese</a:t>
            </a:r>
          </a:p>
          <a:p>
            <a:r>
              <a:rPr lang="en-US" dirty="0"/>
              <a:t>Mainly small, rural churches with a few in small towns</a:t>
            </a:r>
          </a:p>
          <a:p>
            <a:r>
              <a:rPr lang="en-US" dirty="0"/>
              <a:t>Existing heating system was turned off in most cases</a:t>
            </a:r>
          </a:p>
          <a:p>
            <a:r>
              <a:rPr lang="en-US" dirty="0"/>
              <a:t>Some days were -5 degrees outside and felt even colder in the church!</a:t>
            </a:r>
          </a:p>
          <a:p>
            <a:r>
              <a:rPr lang="en-US" dirty="0"/>
              <a:t>Mainly pews (of various shapes and sizes) and some chairs</a:t>
            </a:r>
          </a:p>
          <a:p>
            <a:r>
              <a:rPr lang="en-US" dirty="0"/>
              <a:t>175 feedback forms completed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46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7A82-5E3D-C70D-3D2B-FAF3C331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Feedback Results 1</a:t>
            </a:r>
            <a:endParaRPr lang="en-GB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8A7198-0047-99F1-CA81-8CA9E5EB37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394638"/>
              </p:ext>
            </p:extLst>
          </p:nvPr>
        </p:nvGraphicFramePr>
        <p:xfrm>
          <a:off x="728870" y="1417983"/>
          <a:ext cx="10402956" cy="486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3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81E2-346A-2278-6450-15B5CE14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Feedback results 2</a:t>
            </a:r>
            <a:endParaRPr lang="en-GB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B6F641-3FFB-A922-6FD1-947DA11C16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459981"/>
              </p:ext>
            </p:extLst>
          </p:nvPr>
        </p:nvGraphicFramePr>
        <p:xfrm>
          <a:off x="838199" y="1431235"/>
          <a:ext cx="10306879" cy="47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931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709F-5C76-A75A-63DD-B8C76802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Feedback Results 3</a:t>
            </a:r>
            <a:endParaRPr lang="en-GB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678927B-3272-960E-FB89-4BAA05EDD2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542566"/>
              </p:ext>
            </p:extLst>
          </p:nvPr>
        </p:nvGraphicFramePr>
        <p:xfrm>
          <a:off x="980661" y="1484243"/>
          <a:ext cx="10018643" cy="4598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263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CD44-1161-54E8-07B7-99EB70FE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Feedback Results 4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F36A8-81E2-055C-A416-231E7C401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260"/>
            <a:ext cx="10515600" cy="45897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 Church so impressed that they have bought cushions, 2 others have received quotations and intend to purchase cushions over the summer</a:t>
            </a:r>
          </a:p>
          <a:p>
            <a:r>
              <a:rPr lang="en-US" dirty="0"/>
              <a:t>Many very positive comments:</a:t>
            </a:r>
          </a:p>
          <a:p>
            <a:pPr lvl="1"/>
            <a:r>
              <a:rPr lang="en-US" dirty="0"/>
              <a:t>Wonderful</a:t>
            </a:r>
          </a:p>
          <a:p>
            <a:pPr lvl="1"/>
            <a:r>
              <a:rPr lang="en-US" dirty="0"/>
              <a:t>Lovely and warm on a freezing cold day</a:t>
            </a:r>
          </a:p>
          <a:p>
            <a:pPr lvl="1"/>
            <a:r>
              <a:rPr lang="en-US" dirty="0"/>
              <a:t>Excellent, made so much difference</a:t>
            </a:r>
          </a:p>
          <a:p>
            <a:pPr lvl="1"/>
            <a:r>
              <a:rPr lang="en-US" dirty="0"/>
              <a:t>Just lovely</a:t>
            </a:r>
          </a:p>
          <a:p>
            <a:pPr lvl="1"/>
            <a:r>
              <a:rPr lang="en-US" dirty="0"/>
              <a:t>Just right – very good idea</a:t>
            </a:r>
          </a:p>
          <a:p>
            <a:pPr lvl="1"/>
            <a:r>
              <a:rPr lang="en-US" dirty="0"/>
              <a:t>Well worth purchasing</a:t>
            </a:r>
          </a:p>
          <a:p>
            <a:pPr lvl="1"/>
            <a:r>
              <a:rPr lang="en-US" dirty="0"/>
              <a:t>Definitely purchase ASAP</a:t>
            </a:r>
          </a:p>
          <a:p>
            <a:pPr lvl="1"/>
            <a:r>
              <a:rPr lang="en-US" dirty="0"/>
              <a:t>I am happy to buy my own</a:t>
            </a:r>
          </a:p>
          <a:p>
            <a:r>
              <a:rPr lang="en-US" dirty="0"/>
              <a:t>Some negative comments:</a:t>
            </a:r>
          </a:p>
          <a:p>
            <a:pPr lvl="1"/>
            <a:r>
              <a:rPr lang="en-US" dirty="0"/>
              <a:t>Would still need background heating</a:t>
            </a:r>
          </a:p>
          <a:p>
            <a:pPr lvl="1"/>
            <a:r>
              <a:rPr lang="en-US" dirty="0"/>
              <a:t>Depends on price</a:t>
            </a:r>
          </a:p>
          <a:p>
            <a:pPr lvl="1"/>
            <a:r>
              <a:rPr lang="en-US" dirty="0"/>
              <a:t>My body was warm, but feet like 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34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624</Words>
  <Application>Microsoft Macintosh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Heated Cushions in Churches Results from a Trial during winter 22/3  in St Edmundsbury and Ipswich Diocese</vt:lpstr>
      <vt:lpstr>Objective</vt:lpstr>
      <vt:lpstr>Cushions Used 1:     Sit and Heat Nimma                                           Battery Powered</vt:lpstr>
      <vt:lpstr>Cushions Used 2:   Sit and Heat Nimma                                     Daisy-Chained version</vt:lpstr>
      <vt:lpstr>The Trial</vt:lpstr>
      <vt:lpstr>Feedback Results 1</vt:lpstr>
      <vt:lpstr>Feedback results 2</vt:lpstr>
      <vt:lpstr>Feedback Results 3</vt:lpstr>
      <vt:lpstr>Feedback Results 4</vt:lpstr>
      <vt:lpstr>Observations</vt:lpstr>
      <vt:lpstr>Selection of Other Cushions Available</vt:lpstr>
      <vt:lpstr>Conclusions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Allwood</dc:creator>
  <cp:lastModifiedBy>CHRISTOPHER EMMETT</cp:lastModifiedBy>
  <cp:revision>3</cp:revision>
  <cp:lastPrinted>2023-02-16T18:56:20Z</cp:lastPrinted>
  <dcterms:created xsi:type="dcterms:W3CDTF">2023-02-16T17:02:26Z</dcterms:created>
  <dcterms:modified xsi:type="dcterms:W3CDTF">2023-05-22T10:05:12Z</dcterms:modified>
</cp:coreProperties>
</file>