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24"/>
  </p:notesMasterIdLst>
  <p:sldIdLst>
    <p:sldId id="261" r:id="rId6"/>
    <p:sldId id="378" r:id="rId7"/>
    <p:sldId id="362" r:id="rId8"/>
    <p:sldId id="358" r:id="rId9"/>
    <p:sldId id="384" r:id="rId10"/>
    <p:sldId id="399" r:id="rId11"/>
    <p:sldId id="400" r:id="rId12"/>
    <p:sldId id="401" r:id="rId13"/>
    <p:sldId id="391" r:id="rId14"/>
    <p:sldId id="392" r:id="rId15"/>
    <p:sldId id="393" r:id="rId16"/>
    <p:sldId id="398" r:id="rId17"/>
    <p:sldId id="397" r:id="rId18"/>
    <p:sldId id="272" r:id="rId19"/>
    <p:sldId id="374" r:id="rId20"/>
    <p:sldId id="375" r:id="rId21"/>
    <p:sldId id="385" r:id="rId22"/>
    <p:sldId id="262" r:id="rId23"/>
  </p:sldIdLst>
  <p:sldSz cx="9144000" cy="6858000" type="screen4x3"/>
  <p:notesSz cx="6865938" cy="91582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3" autoAdjust="0"/>
    <p:restoredTop sz="54360" autoAdjust="0"/>
  </p:normalViewPr>
  <p:slideViewPr>
    <p:cSldViewPr snapToGrid="0" snapToObjects="1">
      <p:cViewPr varScale="1">
        <p:scale>
          <a:sx n="39" d="100"/>
          <a:sy n="39" d="100"/>
        </p:scale>
        <p:origin x="2070" y="48"/>
      </p:cViewPr>
      <p:guideLst>
        <p:guide orient="horz" pos="2160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950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5950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BA213025-5FCB-4283-8E7A-3DAB495F8CB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4588"/>
            <a:ext cx="4119562" cy="3090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407426"/>
            <a:ext cx="5492750" cy="3606076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98785"/>
            <a:ext cx="2975240" cy="45950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8698785"/>
            <a:ext cx="2975240" cy="45950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C9479D8-C4B4-4D48-8276-4782B5492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8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194AD404-CA95-425B-8C0D-F2B08FDF224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5589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84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848">
              <a:lnSpc>
                <a:spcPct val="115000"/>
              </a:lnSpc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77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5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56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9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9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3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03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194AD404-CA95-425B-8C0D-F2B08FDF224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5589"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006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0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5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2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2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228897" indent="-228897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2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2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41DFDAF-914D-4BCB-A43E-9F2DC7E6CE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2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www.thoughtco.com%2Fgoffmans-front-stage-and-back-stage-behavior-4087971&amp;psig=AOvVaw3bblIKtclH8umqKp_4Pycy&amp;ust=1606395413096000&amp;source=images&amp;cd=vfe&amp;ved=0CAIQjRxqFwoTCOCE5r3fne0CFQAAAAAdAAAAABA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ved=2ahUKEwiy2pabrM3iAhUqxoUKHcjcAZAQjRx6BAgBEAU&amp;url=https%3A%2F%2Foctavianreport.com%2Frostrum%2Fwhy-icebergs-are-still-dangerous%2F&amp;psig=AOvVaw3dCoWk4aoVJmly8o7L8hh0&amp;ust=155965239687004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slideplayer.com%2Fslide%2F7511866%2F&amp;psig=AOvVaw3Ls_3F6dd0LU74MdyMH1tQ&amp;ust=1603218456554000&amp;source=images&amp;cd=vfe&amp;ved=0CAIQjRxqFwoTCPD2lq-kwewCFQAAAAAdAAAAABAJ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barlbybridge.n-yorks.sch.uk%2Ffive-ways-to-well-being%2F&amp;psig=AOvVaw3AI7bvlbaeXQ-J5tM93XRs&amp;ust=1605781912351000&amp;source=images&amp;cd=vfe&amp;ved=0CAIQjRxqFwoTCOiA74_yi-0CFQAAAAAdAAAAAB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url=https%3A%2F%2Fwww.pinterest.com%2FKiyomiDawson%2Fclangers%2F&amp;psig=AOvVaw2CpNkZa1ldFDwI5nwjzEox&amp;ust=1605782164283000&amp;source=images&amp;cd=vfe&amp;ved=0CAIQjRxqFwoTCJiH6P7yi-0CFQAAAAAdAAAAABAD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Ntu2kzpvMAhWL7hoKHcHFCTkQjRwIBw&amp;url=https://www.pinterest.com/pin/308074430731134159/&amp;psig=AFQjCNETE9wioULzhywt7cHi3_S9ZnqbSQ&amp;ust=146118655201895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374" y="1044037"/>
            <a:ext cx="8325909" cy="2112117"/>
          </a:xfrm>
        </p:spPr>
        <p:txBody>
          <a:bodyPr>
            <a:normAutofit fontScale="90000"/>
          </a:bodyPr>
          <a:lstStyle/>
          <a:p>
            <a:pPr algn="l"/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Wellbeing – Foundation Governors Forum</a:t>
            </a:r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28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Name and job title of presenter</a:t>
            </a:r>
            <a:endParaRPr lang="en-US" sz="5500" dirty="0">
              <a:solidFill>
                <a:schemeClr val="bg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375" y="3429000"/>
            <a:ext cx="8127250" cy="242597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General guidance for the session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Please mute your microphone unless you are addressing the group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If you have any questions, please type them in to the chat 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Please amend your name details so we know how to address you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ving Goffman's Front Stage and Back Stage Behavior">
            <a:hlinkClick r:id="rId3" tgtFrame="&quot;_blank&quot;"/>
            <a:extLst>
              <a:ext uri="{FF2B5EF4-FFF2-40B4-BE49-F238E27FC236}">
                <a16:creationId xmlns:a16="http://schemas.microsoft.com/office/drawing/2014/main" id="{242C5FC6-C9A4-4D5B-BEF0-4C4A5F87A7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9288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01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2B72-FD7B-433F-829C-85FA25FC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146304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78A2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Wellbeing: Relating well with others</a:t>
            </a:r>
            <a:br>
              <a:rPr lang="en-GB" sz="3200" b="1" dirty="0">
                <a:solidFill>
                  <a:srgbClr val="78A2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3200" dirty="0">
                <a:solidFill>
                  <a:srgbClr val="78A2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trust – honesty - hope</a:t>
            </a:r>
            <a:endParaRPr lang="en-GB" sz="3200" b="1" dirty="0">
              <a:solidFill>
                <a:srgbClr val="78A22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D0F0-4B44-4ED5-8BDD-5E6080A8D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920"/>
            <a:ext cx="7886700" cy="50292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Carl Rogers – core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Empathy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Congruence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Unconditional Positive Regard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</a:t>
            </a:r>
            <a:r>
              <a:rPr lang="en-GB" sz="2800" dirty="0">
                <a:latin typeface="Arial Narrow" pitchFamily="34" charset="0"/>
              </a:rPr>
              <a:t>Seek first to understand rather than to be understood.’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 descr="Image result for iceberg">
            <a:hlinkClick r:id="rId3" tgtFrame="&quot;_blank&quot;"/>
            <a:extLst>
              <a:ext uri="{FF2B5EF4-FFF2-40B4-BE49-F238E27FC236}">
                <a16:creationId xmlns:a16="http://schemas.microsoft.com/office/drawing/2014/main" id="{50891DE9-8080-452C-8377-056B26ACD6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21" y="4770545"/>
            <a:ext cx="2106562" cy="190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61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409074"/>
            <a:ext cx="7843058" cy="13457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solidFill>
                  <a:srgbClr val="78A22F"/>
                </a:solidFill>
                <a:latin typeface="+mn-lt"/>
              </a:rPr>
              <a:t>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6" y="1754814"/>
            <a:ext cx="7843058" cy="40504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dirty="0"/>
              <a:t>‘I’ve learned that people will forget what you said,</a:t>
            </a:r>
          </a:p>
          <a:p>
            <a:pPr marL="0" indent="0">
              <a:buNone/>
              <a:defRPr/>
            </a:pPr>
            <a:r>
              <a:rPr lang="en-GB" dirty="0"/>
              <a:t>        people will forget what you did,</a:t>
            </a:r>
          </a:p>
          <a:p>
            <a:pPr marL="0" indent="0">
              <a:buNone/>
              <a:defRPr/>
            </a:pPr>
            <a:r>
              <a:rPr lang="en-GB" dirty="0"/>
              <a:t>                  but people will never forget how you</a:t>
            </a:r>
          </a:p>
          <a:p>
            <a:pPr marL="0" indent="0">
              <a:buNone/>
              <a:defRPr/>
            </a:pPr>
            <a:r>
              <a:rPr lang="en-GB" dirty="0"/>
              <a:t>                             made them feel!’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Maya Angelou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32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83459"/>
            <a:ext cx="7772400" cy="7669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Wellbeing – actions to consider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150375"/>
            <a:ext cx="7739788" cy="492769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Wellbeing information available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Opportunities to connect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Buddy up – staff/governor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Making contact – email / letter / card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Surprises – cake / chocolate / fruit / flowers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Thank you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Prayer – awareness in the parish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Being there!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401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86698"/>
            <a:ext cx="7772400" cy="100289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Children’s Wellbeing – top 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666569"/>
            <a:ext cx="7739788" cy="441150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Listen to our children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Keep friendships going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Teach through life learning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Keep routines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Take care of ourselves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122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72F4-07C3-4B1C-8D8D-F5BD97A5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036"/>
            <a:ext cx="7886700" cy="49400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Wellbeing –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F32E-A6CD-4663-8A8C-5E225584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893618"/>
            <a:ext cx="8437418" cy="577734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can’t accept , having no time.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can’t think, I can’t read, I’m swamped, I haven’t time.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I’d like to pray, but I haven’t time…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 so we all run after time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Lord.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We pass through life, running – hurried, jostled, overburdened, frantic, and we never get there. We haven’t time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spite of all our efforts, we’re still short of time.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Lord you must have made a mistake in you calculations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a big mistake somewhere.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hours are too short, the days are too short, o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 lives are too short.</a:t>
            </a:r>
          </a:p>
          <a:p>
            <a:pPr marL="0" indent="0">
              <a:lnSpc>
                <a:spcPct val="115000"/>
              </a:lnSpc>
              <a:buNone/>
            </a:pP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5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72F4-07C3-4B1C-8D8D-F5BD97A5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036"/>
            <a:ext cx="7886700" cy="49400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Wellbeing –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F32E-A6CD-4663-8A8C-5E225584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893618"/>
            <a:ext cx="8437418" cy="577734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Lord, I have time, I have plenty of time,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the time that you give 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years of my life, the days of my years, the hours of my days,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are all mine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mine to fill, quietly, calmly,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to fill completely, up to th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brim…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am not asking you tonight, Lord,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time to do this and then that,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 your grace to do conscientiously,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the time that you give me,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hat you want me to do.</a:t>
            </a:r>
          </a:p>
          <a:p>
            <a:pPr marL="0" indent="0">
              <a:lnSpc>
                <a:spcPct val="115000"/>
              </a:lnSpc>
              <a:buNone/>
            </a:pP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2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53035"/>
            <a:ext cx="7772400" cy="847165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Wellbeing</a:t>
            </a:r>
            <a:b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232" y="1990166"/>
            <a:ext cx="7739788" cy="4114799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thief comes only in order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steal, kill, and destroy.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have come in order that you might have life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life in all its fullness. </a:t>
            </a:r>
          </a:p>
          <a:p>
            <a:endParaRPr lang="en-GB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John 10:10</a:t>
            </a:r>
          </a:p>
          <a:p>
            <a:pPr algn="l"/>
            <a:endParaRPr lang="en-US" sz="26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669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570414"/>
            <a:ext cx="7739788" cy="4567586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You will have received an email with a link to the following:</a:t>
            </a:r>
          </a:p>
          <a:p>
            <a:pPr algn="l"/>
            <a:endParaRPr lang="en-US" sz="3300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Feedback form – we would really like to hear what you think of our training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The power-point slides used in this session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Any resources referred to in this session </a:t>
            </a:r>
          </a:p>
          <a:p>
            <a:pPr algn="l"/>
            <a:endParaRPr lang="en-US" sz="33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Further CPD opportunities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chemeClr val="bg1"/>
                </a:solidFill>
              </a:rPr>
              <a:t>Please visit </a:t>
            </a:r>
            <a:r>
              <a:rPr lang="en-US" sz="3300" dirty="0">
                <a:solidFill>
                  <a:schemeClr val="bg1"/>
                </a:solidFill>
              </a:rPr>
              <a:t>our website for more in</a:t>
            </a:r>
            <a:r>
              <a:rPr lang="en-US" sz="3300" dirty="0">
                <a:solidFill>
                  <a:schemeClr val="bg2"/>
                </a:solidFill>
              </a:rPr>
              <a:t>formation </a:t>
            </a:r>
            <a:r>
              <a:rPr lang="en-GB" sz="3300" dirty="0">
                <a:solidFill>
                  <a:schemeClr val="bg2"/>
                </a:solidFill>
              </a:rPr>
              <a:t>www.bathandwells.org.uk/supporting-children/</a:t>
            </a:r>
            <a:endParaRPr lang="en-US" sz="3300" dirty="0">
              <a:solidFill>
                <a:schemeClr val="bg2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53035"/>
            <a:ext cx="7772400" cy="847165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Wellbeing</a:t>
            </a:r>
            <a:b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232" y="1990166"/>
            <a:ext cx="7739788" cy="4114799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thief comes only in order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steal, kill, and destroy.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have come in order that you might have life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life in all its fullness. </a:t>
            </a:r>
          </a:p>
          <a:p>
            <a:endParaRPr lang="en-GB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John 10:10</a:t>
            </a:r>
          </a:p>
          <a:p>
            <a:pPr algn="l"/>
            <a:endParaRPr lang="en-US" sz="26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992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530278"/>
            <a:ext cx="7772400" cy="1130572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charset="0"/>
              </a:rPr>
              <a:t>Wellbeing – looking after your self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660849"/>
            <a:ext cx="7739788" cy="4417221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What are some of the things that stress you?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What are some of the things that sustain you?</a:t>
            </a:r>
          </a:p>
        </p:txBody>
      </p:sp>
      <p:pic>
        <p:nvPicPr>
          <p:cNvPr id="4" name="Picture 3" descr="HEADTEACHERS AS RESERVOIRS OF HOPE Alan Flintham Education Consultant and  National College Research Associate. - ppt download">
            <a:hlinkClick r:id="rId3" tgtFrame="&quot;_blank&quot;"/>
            <a:extLst>
              <a:ext uri="{FF2B5EF4-FFF2-40B4-BE49-F238E27FC236}">
                <a16:creationId xmlns:a16="http://schemas.microsoft.com/office/drawing/2014/main" id="{B20F6115-E1B0-4AFF-AA8F-C7ADDD1A64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04" y="2920848"/>
            <a:ext cx="3844192" cy="340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22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Wellbeing – looking after your self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764" y="1660849"/>
            <a:ext cx="8167254" cy="48022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</a:t>
            </a:r>
            <a:r>
              <a:rPr lang="en-US" sz="2800" dirty="0"/>
              <a:t>onnect / </a:t>
            </a:r>
            <a:r>
              <a:rPr lang="en-US" sz="2800" b="1" dirty="0"/>
              <a:t>L</a:t>
            </a:r>
            <a:r>
              <a:rPr lang="en-US" sz="2800" dirty="0"/>
              <a:t>earn / be </a:t>
            </a:r>
            <a:r>
              <a:rPr lang="en-US" sz="2800" b="1" dirty="0"/>
              <a:t>A</a:t>
            </a:r>
            <a:r>
              <a:rPr lang="en-US" sz="2800" dirty="0"/>
              <a:t>ctive / / </a:t>
            </a:r>
            <a:r>
              <a:rPr lang="en-US" sz="2800" b="1" dirty="0"/>
              <a:t>N</a:t>
            </a:r>
            <a:r>
              <a:rPr lang="en-US" sz="2800" dirty="0"/>
              <a:t>otice - pay attention / </a:t>
            </a:r>
            <a:r>
              <a:rPr lang="en-US" sz="2800" b="1" dirty="0"/>
              <a:t>G</a:t>
            </a:r>
            <a:r>
              <a:rPr lang="en-US" sz="2800" dirty="0"/>
              <a:t>ive</a:t>
            </a:r>
          </a:p>
          <a:p>
            <a:pPr algn="l"/>
            <a:endParaRPr lang="en-US" sz="2800" dirty="0"/>
          </a:p>
          <a:p>
            <a:pPr algn="l"/>
            <a:endParaRPr lang="en-US" sz="2800" b="1" u="sng" dirty="0"/>
          </a:p>
          <a:p>
            <a:pPr algn="l"/>
            <a:endParaRPr lang="en-US" sz="2800" b="1" u="sng" dirty="0"/>
          </a:p>
          <a:p>
            <a:pPr algn="l"/>
            <a:endParaRPr lang="en-US" sz="2800" b="1" u="sng" dirty="0"/>
          </a:p>
          <a:p>
            <a:pPr algn="l"/>
            <a:endParaRPr lang="en-US" sz="2800" b="1" u="sng" dirty="0"/>
          </a:p>
          <a:p>
            <a:pPr algn="l"/>
            <a:endParaRPr lang="en-US" sz="2800" b="1" u="sng" dirty="0"/>
          </a:p>
          <a:p>
            <a:pPr algn="l"/>
            <a:r>
              <a:rPr lang="en-US" sz="2800" b="1" u="sng" dirty="0"/>
              <a:t>E</a:t>
            </a:r>
            <a:r>
              <a:rPr lang="en-US" sz="2800" dirty="0"/>
              <a:t>at well / </a:t>
            </a:r>
            <a:r>
              <a:rPr lang="en-US" sz="2800" b="1" u="sng" dirty="0"/>
              <a:t>R</a:t>
            </a:r>
            <a:r>
              <a:rPr lang="en-US" sz="2800" dirty="0"/>
              <a:t>elax / </a:t>
            </a:r>
            <a:r>
              <a:rPr lang="en-US" sz="2800" b="1" u="sng" dirty="0"/>
              <a:t>S</a:t>
            </a:r>
            <a:r>
              <a:rPr lang="en-US" sz="2800" dirty="0"/>
              <a:t>leep</a:t>
            </a:r>
          </a:p>
        </p:txBody>
      </p:sp>
      <p:pic>
        <p:nvPicPr>
          <p:cNvPr id="4" name="Picture 3" descr="Five Ways to Well-Being – Barlby Bridge Community Primary School">
            <a:hlinkClick r:id="rId3" tgtFrame="&quot;_blank&quot;"/>
            <a:extLst>
              <a:ext uri="{FF2B5EF4-FFF2-40B4-BE49-F238E27FC236}">
                <a16:creationId xmlns:a16="http://schemas.microsoft.com/office/drawing/2014/main" id="{DA04A5F1-F377-4501-9965-0D38849A746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06" y="2396433"/>
            <a:ext cx="3955909" cy="245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0+ Clangers ideas | clangers, clangers knitting pattern, knitting patterns">
            <a:hlinkClick r:id="rId5" tgtFrame="&quot;_blank&quot;"/>
            <a:extLst>
              <a:ext uri="{FF2B5EF4-FFF2-40B4-BE49-F238E27FC236}">
                <a16:creationId xmlns:a16="http://schemas.microsoft.com/office/drawing/2014/main" id="{FA4A34D3-7A15-48F0-A78F-64322D63A4F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789" y="4851494"/>
            <a:ext cx="1481455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34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187037"/>
            <a:ext cx="7843058" cy="865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solidFill>
                  <a:srgbClr val="78A22F"/>
                </a:solidFill>
                <a:latin typeface="+mn-lt"/>
              </a:rPr>
              <a:t>Wellbeing: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6" y="1052737"/>
            <a:ext cx="7843058" cy="541040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dirty="0"/>
              <a:t>Anxiety is:</a:t>
            </a:r>
          </a:p>
          <a:p>
            <a:pPr lvl="1">
              <a:defRPr/>
            </a:pPr>
            <a:r>
              <a:rPr lang="en-GB" dirty="0"/>
              <a:t>Normal</a:t>
            </a:r>
          </a:p>
          <a:p>
            <a:pPr lvl="1">
              <a:defRPr/>
            </a:pPr>
            <a:r>
              <a:rPr lang="en-GB" dirty="0"/>
              <a:t>A healthy response to danger</a:t>
            </a:r>
          </a:p>
          <a:p>
            <a:pPr lvl="1">
              <a:defRPr/>
            </a:pPr>
            <a:r>
              <a:rPr lang="en-GB" dirty="0"/>
              <a:t>Varies in intensity</a:t>
            </a:r>
          </a:p>
          <a:p>
            <a:pPr lvl="1">
              <a:defRPr/>
            </a:pPr>
            <a:r>
              <a:rPr lang="en-GB" dirty="0"/>
              <a:t>Can become a problem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Anxious life situations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Anxious thinking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Anxious emotional feelings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Anxious physical feelings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Anxious behaviours</a:t>
            </a:r>
          </a:p>
        </p:txBody>
      </p:sp>
    </p:spTree>
    <p:extLst>
      <p:ext uri="{BB962C8B-B14F-4D97-AF65-F5344CB8AC3E}">
        <p14:creationId xmlns:p14="http://schemas.microsoft.com/office/powerpoint/2010/main" val="414521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83459"/>
            <a:ext cx="7772400" cy="7669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Wellbeing - burnout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380227"/>
            <a:ext cx="7739788" cy="4697844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1</a:t>
            </a:r>
            <a:r>
              <a:rPr lang="en-US" sz="3200" dirty="0"/>
              <a:t> Feeling constantly under pressure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2</a:t>
            </a:r>
            <a:r>
              <a:rPr lang="en-US" sz="3200" dirty="0"/>
              <a:t> Boundaries difficult to keep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3</a:t>
            </a:r>
            <a:r>
              <a:rPr lang="en-US" sz="3200" dirty="0"/>
              <a:t> Behaviour impacts on relationships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4</a:t>
            </a:r>
            <a:r>
              <a:rPr lang="en-US" sz="3200" dirty="0"/>
              <a:t> Collapse!</a:t>
            </a:r>
          </a:p>
          <a:p>
            <a:pPr algn="l"/>
            <a:endParaRPr lang="en-US" sz="3200" dirty="0">
              <a:solidFill>
                <a:srgbClr val="78A22F"/>
              </a:solidFill>
            </a:endParaRP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Prevention</a:t>
            </a:r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Pre-emptive 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Professional 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922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2031"/>
            <a:ext cx="7886700" cy="154103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Wellbeing – coping with change</a:t>
            </a:r>
            <a:b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</a:br>
            <a:br>
              <a:rPr lang="en-US" sz="31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3100" dirty="0">
                <a:latin typeface="Cambria" charset="0"/>
                <a:ea typeface="Cambria" charset="0"/>
                <a:cs typeface="Cambria" charset="0"/>
              </a:rPr>
              <a:t>Elisabeth Kubler-Ross (1969)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8360A78-EB6A-4C1A-88B8-9A1F3BDD73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6" y="2070416"/>
            <a:ext cx="7367952" cy="436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87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26F5F-D5A3-4211-8435-A7C906B77B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56138"/>
            <a:ext cx="7526215" cy="5464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2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726D-86BB-4E61-8525-C6A42080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40988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78A22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Wellbeing: Sustaining ourselves</a:t>
            </a:r>
            <a:r>
              <a:rPr lang="en-GB" sz="4000" dirty="0">
                <a:solidFill>
                  <a:srgbClr val="78A22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– relationship with others</a:t>
            </a:r>
            <a:r>
              <a:rPr lang="en-GB" sz="4000" dirty="0">
                <a:solidFill>
                  <a:srgbClr val="78A22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000" dirty="0">
              <a:solidFill>
                <a:srgbClr val="78A22F"/>
              </a:solidFill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4AE7D04-3B37-4570-B711-DE270D197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557" y="-188179"/>
            <a:ext cx="11525114" cy="69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EB6FA-4AEB-4A16-9ED6-A8E55EB5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5013"/>
            <a:ext cx="7886700" cy="44019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Discussion</a:t>
            </a:r>
          </a:p>
          <a:p>
            <a:pPr marL="0" indent="0">
              <a:buNone/>
            </a:pPr>
            <a:r>
              <a:rPr lang="en-GB" dirty="0"/>
              <a:t>What are some of the needs we all have in order to sustain positive working relationships? </a:t>
            </a:r>
          </a:p>
          <a:p>
            <a:pPr marL="0" indent="0">
              <a:buNone/>
            </a:pPr>
            <a:r>
              <a:rPr lang="en-GB" dirty="0"/>
              <a:t>The need to be….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happens if these needs are not being met?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3" descr="http://img.ehowcdn.com/article-new/ds-photo/getty/article/165/66/92572265_XS.jpg">
            <a:extLst>
              <a:ext uri="{FF2B5EF4-FFF2-40B4-BE49-F238E27FC236}">
                <a16:creationId xmlns:a16="http://schemas.microsoft.com/office/drawing/2014/main" id="{9162885A-58DB-40A4-9D9A-601B6DD2460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43" y="4759102"/>
            <a:ext cx="3048405" cy="190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9457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1 BLUE (Green inner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EEA182CBFDB42B2D66D8786B902EE" ma:contentTypeVersion="5" ma:contentTypeDescription="Create a new document." ma:contentTypeScope="" ma:versionID="88f87fe7825f9f410da2f8ec172671a9">
  <xsd:schema xmlns:xsd="http://www.w3.org/2001/XMLSchema" xmlns:xs="http://www.w3.org/2001/XMLSchema" xmlns:p="http://schemas.microsoft.com/office/2006/metadata/properties" xmlns:ns2="5215a1fe-d1b5-4244-af2d-4166f023ba2b" targetNamespace="http://schemas.microsoft.com/office/2006/metadata/properties" ma:root="true" ma:fieldsID="d4592ae08a7f5fbe54a84d6ab7c86c59" ns2:_="">
    <xsd:import namespace="5215a1fe-d1b5-4244-af2d-4166f023ba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5a1fe-d1b5-4244-af2d-4166f023b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B44EC-631C-4144-AFEB-D6FB55EDC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5a1fe-d1b5-4244-af2d-4166f023b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365417-B9D7-4639-A72F-B61488B0653D}">
  <ds:schemaRefs>
    <ds:schemaRef ds:uri="http://schemas.microsoft.com/office/infopath/2007/PartnerControls"/>
    <ds:schemaRef ds:uri="5215a1fe-d1b5-4244-af2d-4166f023ba2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1E2754-43CE-4718-BE69-177B12E81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 BLUE (green inner) (5)</Template>
  <TotalTime>512</TotalTime>
  <Words>730</Words>
  <Application>Microsoft Office PowerPoint</Application>
  <PresentationFormat>On-screen Show (4:3)</PresentationFormat>
  <Paragraphs>142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Cambria</vt:lpstr>
      <vt:lpstr>Powerpoint template 1 BLUE (Green inner)</vt:lpstr>
      <vt:lpstr>Office Theme</vt:lpstr>
      <vt:lpstr>  Wellbeing – Foundation Governors Forum Name and job title of presenter</vt:lpstr>
      <vt:lpstr>Wellbeing </vt:lpstr>
      <vt:lpstr>Wellbeing – looking after your self </vt:lpstr>
      <vt:lpstr>Wellbeing – looking after your self </vt:lpstr>
      <vt:lpstr>Wellbeing: Anxiety</vt:lpstr>
      <vt:lpstr>Wellbeing - burnout</vt:lpstr>
      <vt:lpstr>Wellbeing – coping with change  Elisabeth Kubler-Ross (1969)</vt:lpstr>
      <vt:lpstr>PowerPoint Presentation</vt:lpstr>
      <vt:lpstr>Wellbeing: Sustaining ourselves – relationship with others.</vt:lpstr>
      <vt:lpstr>PowerPoint Presentation</vt:lpstr>
      <vt:lpstr>Wellbeing: Relating well with others trust – honesty - hope</vt:lpstr>
      <vt:lpstr>Wellbeing</vt:lpstr>
      <vt:lpstr>Wellbeing – actions to consider</vt:lpstr>
      <vt:lpstr>Children’s Wellbeing – top tips</vt:lpstr>
      <vt:lpstr>Wellbeing – time</vt:lpstr>
      <vt:lpstr>Wellbeing – time</vt:lpstr>
      <vt:lpstr>Wellbeing </vt:lpstr>
      <vt:lpstr>Thank you</vt:lpstr>
    </vt:vector>
  </TitlesOfParts>
  <Company>Diocese Bath &amp; Wells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session Name and job title of presenter</dc:title>
  <dc:creator>Vicky Christophers1</dc:creator>
  <cp:lastModifiedBy>Jan Chandler</cp:lastModifiedBy>
  <cp:revision>20</cp:revision>
  <cp:lastPrinted>2021-02-01T07:58:08Z</cp:lastPrinted>
  <dcterms:created xsi:type="dcterms:W3CDTF">2020-09-10T08:17:24Z</dcterms:created>
  <dcterms:modified xsi:type="dcterms:W3CDTF">2021-02-01T15:04:57Z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0x010100B9EEEA182CBFDB42B2D66D8786B902EE</vt:lpwstr>
  </property>
</Properties>
</file>