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notesMasterIdLst>
    <p:notesMasterId r:id="rId18"/>
  </p:notesMasterIdLst>
  <p:sldIdLst>
    <p:sldId id="261" r:id="rId6"/>
    <p:sldId id="390" r:id="rId7"/>
    <p:sldId id="358" r:id="rId8"/>
    <p:sldId id="371" r:id="rId9"/>
    <p:sldId id="372" r:id="rId10"/>
    <p:sldId id="392" r:id="rId11"/>
    <p:sldId id="388" r:id="rId12"/>
    <p:sldId id="373" r:id="rId13"/>
    <p:sldId id="374" r:id="rId14"/>
    <p:sldId id="375" r:id="rId15"/>
    <p:sldId id="378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3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A22F"/>
    <a:srgbClr val="004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27829" autoAdjust="0"/>
  </p:normalViewPr>
  <p:slideViewPr>
    <p:cSldViewPr snapToGrid="0" snapToObjects="1">
      <p:cViewPr varScale="1">
        <p:scale>
          <a:sx n="20" d="100"/>
          <a:sy n="20" d="100"/>
        </p:scale>
        <p:origin x="2826" y="24"/>
      </p:cViewPr>
      <p:guideLst>
        <p:guide orient="horz" pos="2160"/>
        <p:guide pos="53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13025-5FCB-4283-8E7A-3DAB495F8CBE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479D8-C4B4-4D48-8276-4782B54922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883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AD404-CA95-425B-8C0D-F2B08FDF224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43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479D8-C4B4-4D48-8276-4782B54922A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132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479D8-C4B4-4D48-8276-4782B54922A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503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AD404-CA95-425B-8C0D-F2B08FDF224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063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479D8-C4B4-4D48-8276-4782B54922A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503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479D8-C4B4-4D48-8276-4782B54922A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424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479D8-C4B4-4D48-8276-4782B54922A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54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479D8-C4B4-4D48-8276-4782B54922A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967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479D8-C4B4-4D48-8276-4782B54922A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012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312B07B3-07B4-4D57-B91E-470C4C0BDD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0B00131E-995B-481E-ACF0-3B46278400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EEA80A0F-43FE-43FB-8BDC-164ED8A264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24C94-F822-480E-80D1-69878773D88F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479D8-C4B4-4D48-8276-4782B54922A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377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479D8-C4B4-4D48-8276-4782B54922A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995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90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77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822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204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67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25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08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92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98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6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9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95CCF-45A9-D247-9898-8F48A86B9C12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0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url=https%3A%2F%2Fbarlbybridge.n-yorks.sch.uk%2Ffive-ways-to-well-being%2F&amp;psig=AOvVaw3AI7bvlbaeXQ-J5tM93XRs&amp;ust=1605781912351000&amp;source=images&amp;cd=vfe&amp;ved=0CAIQjRxqFwoTCOiA74_yi-0CFQAAAAAdAAAAABA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s://www.google.co.uk/url?sa=i&amp;url=https%3A%2F%2Fwww.pinterest.com%2FKiyomiDawson%2Fclangers%2F&amp;psig=AOvVaw2CpNkZa1ldFDwI5nwjzEox&amp;ust=1605782164283000&amp;source=images&amp;cd=vfe&amp;ved=0CAIQjRxqFwoTCJiH6P7yi-0CFQAAAAAdAAAAABAD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url=https%3A%2F%2Fstore.jiva.com%2Fproper-rest-adequate-sleep-promotes-learning-fine-deep%2F&amp;psig=AOvVaw2yjkue9HZldMwWEwEoHb4c&amp;ust=1605785487075000&amp;source=images&amp;cd=vfe&amp;ved=0CAIQjRxqFwoTCODczpz_i-0CFQAAAAAdAAAAABA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1.png"/><Relationship Id="rId18" Type="http://schemas.openxmlformats.org/officeDocument/2006/relationships/hyperlink" Target="https://www.google.co.uk/url?sa=i&amp;url=https%3A%2F%2Fwww.bbcgoodfood.com%2Fhowto%2Fguide%2F10-mindfulness-exercises-kids&amp;psig=AOvVaw3U6Q6wKx5RiAturT7-FeVi&amp;ust=1605788424009000&amp;source=images&amp;cd=vfe&amp;ved=0CAIQjRxqFwoTCIi-yKSKjO0CFQAAAAAdAAAAABAD" TargetMode="External"/><Relationship Id="rId3" Type="http://schemas.openxmlformats.org/officeDocument/2006/relationships/hyperlink" Target="https://www.google.co.uk/url?sa=i&amp;url=https%3A%2F%2Fthesavyonline.wordpress.com%2Fcategory%2Foutdoor-learning%2F&amp;psig=AOvVaw2NwwoF97muXl8eu5xbLXO0&amp;ust=1605787233520000&amp;source=images&amp;cd=vfe&amp;ved=0CAIQjRxqFwoTCICBufKFjO0CFQAAAAAdAAAAABAJ" TargetMode="External"/><Relationship Id="rId7" Type="http://schemas.openxmlformats.org/officeDocument/2006/relationships/hyperlink" Target="https://www.google.co.uk/url?sa=i&amp;url=http%3A%2F%2Fholidayinsights.com%2Fbday%2F&amp;psig=AOvVaw0f925M-EIS054ArRsmej5z&amp;ust=1605786911019000&amp;source=images&amp;cd=vfe&amp;ved=0CAIQjRxqFwoTCPjh5smEjO0CFQAAAAAdAAAAABAJ" TargetMode="External"/><Relationship Id="rId12" Type="http://schemas.openxmlformats.org/officeDocument/2006/relationships/image" Target="../media/image10.jpeg"/><Relationship Id="rId1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6" Type="http://schemas.openxmlformats.org/officeDocument/2006/relationships/hyperlink" Target="https://www.google.co.uk/url?sa=i&amp;url=http%3A%2F%2Fsis.wt.com.mx%2Fprego%2Fman%2Fcontemplate.php&amp;psig=AOvVaw01UqReWQVNDoxaoE52C02f&amp;ust=1605788266957000&amp;source=images&amp;cd=vfe&amp;ved=0CAIQjRxqFwoTCOD7m9GJjO0CFQAAAAAdAAAAABAD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hyperlink" Target="https://www.google.co.uk/url?sa=i&amp;url=https%3A%2F%2Fwww.ashleyberges.com%2Fconfrontation-versus-avoidance-being-authentic-and-pro-active%2F&amp;psig=AOvVaw0Rzt29survcHMRTFljKqGO&amp;ust=1605787532982000&amp;source=images&amp;cd=vfe&amp;ved=0CAIQjRxqFwoTCJj02oCHjO0CFQAAAAAdAAAAABAD" TargetMode="External"/><Relationship Id="rId5" Type="http://schemas.openxmlformats.org/officeDocument/2006/relationships/hyperlink" Target="https://www.google.co.uk/url?sa=i&amp;url=http%3A%2F%2Fudel.edu%2F~swallett%2FArt205%2FProject1%2FIndex.html&amp;psig=AOvVaw2fjI9vB8I4wXgWZW6Ko1bV&amp;ust=1605786353004000&amp;source=images&amp;cd=vfe&amp;ved=0CAIQjRxqFwoTCLDn5fiDjO0CFQAAAAAdAAAAABAD" TargetMode="External"/><Relationship Id="rId15" Type="http://schemas.openxmlformats.org/officeDocument/2006/relationships/image" Target="../media/image12.jpeg"/><Relationship Id="rId10" Type="http://schemas.openxmlformats.org/officeDocument/2006/relationships/image" Target="../media/image9.jpeg"/><Relationship Id="rId19" Type="http://schemas.openxmlformats.org/officeDocument/2006/relationships/image" Target="../media/image14.jpeg"/><Relationship Id="rId4" Type="http://schemas.openxmlformats.org/officeDocument/2006/relationships/image" Target="../media/image6.jpeg"/><Relationship Id="rId9" Type="http://schemas.openxmlformats.org/officeDocument/2006/relationships/hyperlink" Target="https://www.google.co.uk/url?sa=i&amp;url=https%3A%2F%2Fmedium.com%2Fpersonal-growth%2Fthis-is-why-solitude-is-so-powerful-d246f1cee566&amp;psig=AOvVaw1wcgi6xyM3k5zxywo1gU1z&amp;ust=1605787051165000&amp;source=images&amp;cd=vfe&amp;ved=0CAIQjRxqFwoTCIiJ9ZyFjO0CFQAAAAAdAAAAABAD" TargetMode="External"/><Relationship Id="rId14" Type="http://schemas.openxmlformats.org/officeDocument/2006/relationships/hyperlink" Target="https://www.google.co.uk/url?sa=i&amp;url=http%3A%2F%2Fclipart-library.com%2Fworship-dance-cliparts.html&amp;psig=AOvVaw3uU5elSx1iax3x9SDkdUJu&amp;ust=1605788075840000&amp;source=images&amp;cd=vfe&amp;ved=0CAIQjRxqFwoTCOD1hIaJjO0CFQAAAAAdAAAAABA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375" y="1044038"/>
            <a:ext cx="7772400" cy="1655762"/>
          </a:xfrm>
        </p:spPr>
        <p:txBody>
          <a:bodyPr>
            <a:normAutofit fontScale="90000"/>
          </a:bodyPr>
          <a:lstStyle/>
          <a:p>
            <a:pPr algn="l"/>
            <a:br>
              <a:rPr lang="en-US" sz="5500" dirty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</a:br>
            <a:br>
              <a:rPr lang="en-US" sz="5500" dirty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5500" dirty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  <a:t>Clerks’ Forum</a:t>
            </a:r>
            <a:br>
              <a:rPr lang="en-US" sz="5500" dirty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2800" dirty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  <a:t>David Williams – Assistant Director School Effectiveness</a:t>
            </a:r>
            <a:endParaRPr lang="en-US" sz="5500" dirty="0">
              <a:solidFill>
                <a:schemeClr val="bg1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375" y="3429000"/>
            <a:ext cx="8127250" cy="2425973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3000" dirty="0">
                <a:solidFill>
                  <a:schemeClr val="bg1"/>
                </a:solidFill>
              </a:rPr>
              <a:t>General guidance for the session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Please mute your microphone unless you are addressing the group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If you have any questions, please type them in to the chat box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Please amend your name details so we know how to address you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3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72F4-07C3-4B1C-8D8D-F5BD97A5C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036"/>
            <a:ext cx="7886700" cy="494001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rgbClr val="78A2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Wellbeing –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DF32E-A6CD-4663-8A8C-5E2255849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91" y="893618"/>
            <a:ext cx="8437418" cy="5777346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Lord, I have time, I have plenty of time,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 the time that you give me.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The years of my life, the days of my years, the hours of my days,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They are all mine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, mine to fill, quietly, calmly,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But to fill completely, up to th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brim…</a:t>
            </a:r>
            <a:endParaRPr lang="en-GB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am not asking you tonight, Lord,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 time to do this and then that,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 your grace to do conscientiously,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 the time that you give me,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hat you want me to do.</a:t>
            </a:r>
          </a:p>
          <a:p>
            <a:pPr marL="0" indent="0">
              <a:lnSpc>
                <a:spcPct val="115000"/>
              </a:lnSpc>
              <a:buNone/>
            </a:pP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228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53035"/>
            <a:ext cx="7772400" cy="847165"/>
          </a:xfrm>
        </p:spPr>
        <p:txBody>
          <a:bodyPr anchor="t">
            <a:noAutofit/>
          </a:bodyPr>
          <a:lstStyle/>
          <a:p>
            <a:pPr algn="l"/>
            <a:r>
              <a:rPr lang="en-US" sz="3600" b="1" dirty="0">
                <a:solidFill>
                  <a:srgbClr val="78A22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Wellbeing</a:t>
            </a:r>
            <a:br>
              <a:rPr lang="en-GB" sz="2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800" dirty="0">
              <a:latin typeface="+mn-lt"/>
              <a:ea typeface="Cambria" charset="0"/>
              <a:cs typeface="Cambria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2232" y="1990166"/>
            <a:ext cx="7739788" cy="4114799"/>
          </a:xfrm>
        </p:spPr>
        <p:txBody>
          <a:bodyPr>
            <a:normAutofit/>
          </a:bodyPr>
          <a:lstStyle/>
          <a:p>
            <a:r>
              <a:rPr lang="en-GB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thief comes only in order </a:t>
            </a:r>
          </a:p>
          <a:p>
            <a:r>
              <a:rPr lang="en-GB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to steal, kill, and destroy. </a:t>
            </a:r>
          </a:p>
          <a:p>
            <a:r>
              <a:rPr lang="en-GB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 have come in order that you might have life</a:t>
            </a:r>
          </a:p>
          <a:p>
            <a:r>
              <a:rPr lang="en-GB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life in all its fullness. </a:t>
            </a:r>
          </a:p>
          <a:p>
            <a:endParaRPr lang="en-GB" sz="2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John 10:10</a:t>
            </a:r>
          </a:p>
          <a:p>
            <a:pPr algn="l"/>
            <a:endParaRPr lang="en-US" sz="2600" dirty="0"/>
          </a:p>
          <a:p>
            <a:pPr algn="l"/>
            <a:endParaRPr lang="en-US" sz="2800" dirty="0"/>
          </a:p>
          <a:p>
            <a:pPr algn="l"/>
            <a:endParaRPr lang="en-US" sz="2800" dirty="0"/>
          </a:p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9921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7772400" cy="1259999"/>
          </a:xfrm>
        </p:spPr>
        <p:txBody>
          <a:bodyPr anchor="t">
            <a:normAutofit/>
          </a:bodyPr>
          <a:lstStyle/>
          <a:p>
            <a:pPr algn="l"/>
            <a:r>
              <a:rPr lang="en-US" sz="5000" dirty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1570414"/>
            <a:ext cx="7739788" cy="4567586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bg1"/>
                </a:solidFill>
              </a:rPr>
              <a:t>You will have received an email with a link to the following:</a:t>
            </a:r>
          </a:p>
          <a:p>
            <a:pPr algn="l"/>
            <a:endParaRPr lang="en-US" sz="3300" dirty="0">
              <a:solidFill>
                <a:schemeClr val="bg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bg1"/>
                </a:solidFill>
              </a:rPr>
              <a:t>Feedback form – we would really like to hear what you think of our training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bg1"/>
                </a:solidFill>
              </a:rPr>
              <a:t>The power-point slides used in this session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bg1"/>
                </a:solidFill>
              </a:rPr>
              <a:t>Any resources referred to in this session </a:t>
            </a:r>
          </a:p>
          <a:p>
            <a:pPr algn="l"/>
            <a:endParaRPr lang="en-US" sz="3300" dirty="0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bg1"/>
                </a:solidFill>
              </a:rPr>
              <a:t>Further CPD opportunities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300">
                <a:solidFill>
                  <a:schemeClr val="bg1"/>
                </a:solidFill>
              </a:rPr>
              <a:t>Please visit </a:t>
            </a:r>
            <a:r>
              <a:rPr lang="en-US" sz="3300" dirty="0">
                <a:solidFill>
                  <a:schemeClr val="bg1"/>
                </a:solidFill>
              </a:rPr>
              <a:t>our website for more in</a:t>
            </a:r>
            <a:r>
              <a:rPr lang="en-US" sz="3300" dirty="0">
                <a:solidFill>
                  <a:schemeClr val="bg2"/>
                </a:solidFill>
              </a:rPr>
              <a:t>formation </a:t>
            </a:r>
            <a:r>
              <a:rPr lang="en-GB" sz="3300" dirty="0">
                <a:solidFill>
                  <a:schemeClr val="bg2"/>
                </a:solidFill>
              </a:rPr>
              <a:t>www.bathandwells.org.uk/supporting-children/</a:t>
            </a:r>
            <a:endParaRPr lang="en-US" sz="3300" dirty="0">
              <a:solidFill>
                <a:schemeClr val="bg2"/>
              </a:solidFill>
            </a:endParaRPr>
          </a:p>
          <a:p>
            <a:pPr algn="l"/>
            <a:endParaRPr lang="en-US" sz="3200" dirty="0">
              <a:solidFill>
                <a:schemeClr val="bg1"/>
              </a:solidFill>
            </a:endParaRPr>
          </a:p>
          <a:p>
            <a:pPr algn="l"/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507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53035"/>
            <a:ext cx="7772400" cy="847165"/>
          </a:xfrm>
        </p:spPr>
        <p:txBody>
          <a:bodyPr anchor="t">
            <a:noAutofit/>
          </a:bodyPr>
          <a:lstStyle/>
          <a:p>
            <a:pPr algn="l"/>
            <a:r>
              <a:rPr lang="en-US" sz="3600" b="1" dirty="0">
                <a:solidFill>
                  <a:srgbClr val="78A22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Wellbeing</a:t>
            </a:r>
            <a:br>
              <a:rPr lang="en-GB" sz="2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800" dirty="0">
              <a:latin typeface="+mn-lt"/>
              <a:ea typeface="Cambria" charset="0"/>
              <a:cs typeface="Cambria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2232" y="1990166"/>
            <a:ext cx="7739788" cy="4114799"/>
          </a:xfrm>
        </p:spPr>
        <p:txBody>
          <a:bodyPr>
            <a:normAutofit/>
          </a:bodyPr>
          <a:lstStyle/>
          <a:p>
            <a:r>
              <a:rPr lang="en-GB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thief comes only in order </a:t>
            </a:r>
          </a:p>
          <a:p>
            <a:r>
              <a:rPr lang="en-GB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to steal, kill, and destroy. </a:t>
            </a:r>
          </a:p>
          <a:p>
            <a:r>
              <a:rPr lang="en-GB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 have come in order that you might have life</a:t>
            </a:r>
          </a:p>
          <a:p>
            <a:r>
              <a:rPr lang="en-GB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life in all its fullness. </a:t>
            </a:r>
          </a:p>
          <a:p>
            <a:endParaRPr lang="en-GB" sz="2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John 10:10</a:t>
            </a:r>
          </a:p>
          <a:p>
            <a:pPr algn="l"/>
            <a:endParaRPr lang="en-US" sz="2600" dirty="0"/>
          </a:p>
          <a:p>
            <a:pPr algn="l"/>
            <a:endParaRPr lang="en-US" sz="2800" dirty="0"/>
          </a:p>
          <a:p>
            <a:pPr algn="l"/>
            <a:endParaRPr lang="en-US" sz="2800" dirty="0"/>
          </a:p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87430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7772400" cy="1259999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>
                <a:solidFill>
                  <a:srgbClr val="78A22F"/>
                </a:solidFill>
                <a:latin typeface="Cambria" charset="0"/>
                <a:ea typeface="Cambria" charset="0"/>
                <a:cs typeface="Cambria" charset="0"/>
              </a:rPr>
              <a:t>Wellbeing – looking after your self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764" y="1660849"/>
            <a:ext cx="8167254" cy="4802296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C</a:t>
            </a:r>
            <a:r>
              <a:rPr lang="en-US" sz="2800" dirty="0"/>
              <a:t>onnect / </a:t>
            </a:r>
            <a:r>
              <a:rPr lang="en-US" sz="2800" b="1" dirty="0"/>
              <a:t>L</a:t>
            </a:r>
            <a:r>
              <a:rPr lang="en-US" sz="2800" dirty="0"/>
              <a:t>earn / be </a:t>
            </a:r>
            <a:r>
              <a:rPr lang="en-US" sz="2800" b="1" dirty="0"/>
              <a:t>A</a:t>
            </a:r>
            <a:r>
              <a:rPr lang="en-US" sz="2800" dirty="0"/>
              <a:t>ctive / / </a:t>
            </a:r>
            <a:r>
              <a:rPr lang="en-US" sz="2800" b="1" dirty="0"/>
              <a:t>P</a:t>
            </a:r>
            <a:r>
              <a:rPr lang="en-US" sz="2800" dirty="0"/>
              <a:t>ay attention / </a:t>
            </a:r>
            <a:r>
              <a:rPr lang="en-US" sz="2800" b="1" dirty="0"/>
              <a:t>G</a:t>
            </a:r>
            <a:r>
              <a:rPr lang="en-US" sz="2800" dirty="0"/>
              <a:t>ive</a:t>
            </a:r>
          </a:p>
          <a:p>
            <a:pPr algn="l"/>
            <a:endParaRPr lang="en-US" sz="2800" dirty="0"/>
          </a:p>
          <a:p>
            <a:pPr algn="l"/>
            <a:endParaRPr lang="en-US" sz="2800" b="1" u="sng" dirty="0"/>
          </a:p>
          <a:p>
            <a:pPr algn="l"/>
            <a:endParaRPr lang="en-US" sz="2800" b="1" u="sng" dirty="0"/>
          </a:p>
          <a:p>
            <a:pPr algn="l"/>
            <a:endParaRPr lang="en-US" sz="2800" b="1" u="sng" dirty="0"/>
          </a:p>
          <a:p>
            <a:pPr algn="l"/>
            <a:endParaRPr lang="en-US" sz="2800" b="1" u="sng" dirty="0"/>
          </a:p>
          <a:p>
            <a:pPr algn="l"/>
            <a:endParaRPr lang="en-US" sz="2800" b="1" u="sng" dirty="0"/>
          </a:p>
          <a:p>
            <a:pPr algn="l"/>
            <a:r>
              <a:rPr lang="en-US" sz="2800" b="1" u="sng" dirty="0"/>
              <a:t>C</a:t>
            </a:r>
            <a:r>
              <a:rPr lang="en-US" sz="2800" dirty="0"/>
              <a:t>onnect / </a:t>
            </a:r>
            <a:r>
              <a:rPr lang="en-US" sz="2800" b="1" u="sng" dirty="0"/>
              <a:t>L</a:t>
            </a:r>
            <a:r>
              <a:rPr lang="en-US" sz="2800" dirty="0"/>
              <a:t>earn / be </a:t>
            </a:r>
            <a:r>
              <a:rPr lang="en-US" sz="2800" b="1" u="sng" dirty="0"/>
              <a:t>A</a:t>
            </a:r>
            <a:r>
              <a:rPr lang="en-US" sz="2800" dirty="0"/>
              <a:t>ctive / </a:t>
            </a:r>
            <a:r>
              <a:rPr lang="en-US" sz="2800" b="1" u="sng" dirty="0"/>
              <a:t>N</a:t>
            </a:r>
            <a:r>
              <a:rPr lang="en-US" sz="2800" dirty="0"/>
              <a:t>otice / </a:t>
            </a:r>
            <a:r>
              <a:rPr lang="en-US" sz="2800" b="1" u="sng" dirty="0"/>
              <a:t>G</a:t>
            </a:r>
            <a:r>
              <a:rPr lang="en-US" sz="2800" dirty="0"/>
              <a:t>ive / </a:t>
            </a:r>
            <a:r>
              <a:rPr lang="en-US" sz="2800" b="1" u="sng" dirty="0"/>
              <a:t>E</a:t>
            </a:r>
            <a:r>
              <a:rPr lang="en-US" sz="2800" dirty="0"/>
              <a:t>at well / </a:t>
            </a:r>
            <a:r>
              <a:rPr lang="en-US" sz="2800" b="1" u="sng" dirty="0"/>
              <a:t>R</a:t>
            </a:r>
            <a:r>
              <a:rPr lang="en-US" sz="2800" dirty="0"/>
              <a:t>elax / </a:t>
            </a:r>
            <a:r>
              <a:rPr lang="en-US" sz="2800" b="1" u="sng" dirty="0"/>
              <a:t>S</a:t>
            </a:r>
            <a:r>
              <a:rPr lang="en-US" sz="2800" dirty="0"/>
              <a:t>leep</a:t>
            </a:r>
          </a:p>
        </p:txBody>
      </p:sp>
      <p:pic>
        <p:nvPicPr>
          <p:cNvPr id="4" name="Picture 3" descr="Five Ways to Well-Being – Barlby Bridge Community Primary School">
            <a:hlinkClick r:id="rId3" tgtFrame="&quot;_blank&quot;"/>
            <a:extLst>
              <a:ext uri="{FF2B5EF4-FFF2-40B4-BE49-F238E27FC236}">
                <a16:creationId xmlns:a16="http://schemas.microsoft.com/office/drawing/2014/main" id="{DA04A5F1-F377-4501-9965-0D38849A746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582" y="2281186"/>
            <a:ext cx="2707699" cy="2012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10+ Clangers ideas | clangers, clangers knitting pattern, knitting patterns">
            <a:hlinkClick r:id="rId5" tgtFrame="&quot;_blank&quot;"/>
            <a:extLst>
              <a:ext uri="{FF2B5EF4-FFF2-40B4-BE49-F238E27FC236}">
                <a16:creationId xmlns:a16="http://schemas.microsoft.com/office/drawing/2014/main" id="{FA4A34D3-7A15-48F0-A78F-64322D63A4F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462" y="3194466"/>
            <a:ext cx="1481455" cy="1971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6342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72F4-07C3-4B1C-8D8D-F5BD97A5C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036"/>
            <a:ext cx="7886700" cy="893619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78A2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Wellbeing – research into ‘Rest’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DF32E-A6CD-4663-8A8C-5E2255849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46909"/>
            <a:ext cx="7886700" cy="4930054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November (2015) an online survey called The Rest Test was launched to investigate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rest means to different people,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how they like to rest and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whether there is a link between rest and well-being.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18,000 people from 134 countries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Would you like more rest? No 32% / Yes 68%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were the top restful activities?</a:t>
            </a:r>
          </a:p>
        </p:txBody>
      </p:sp>
      <p:pic>
        <p:nvPicPr>
          <p:cNvPr id="7" name="Picture 6" descr="Proper Rest, Adequate Sleep, Promotes Learning Fine &amp; Deep">
            <a:hlinkClick r:id="rId3" tgtFrame="&quot;_blank&quot;"/>
            <a:extLst>
              <a:ext uri="{FF2B5EF4-FFF2-40B4-BE49-F238E27FC236}">
                <a16:creationId xmlns:a16="http://schemas.microsoft.com/office/drawing/2014/main" id="{0982A1E9-5571-4EA6-B986-49BD42C00D9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11" y="2130410"/>
            <a:ext cx="1944739" cy="13619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7262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restful activities">
            <a:extLst>
              <a:ext uri="{FF2B5EF4-FFF2-40B4-BE49-F238E27FC236}">
                <a16:creationId xmlns:a16="http://schemas.microsoft.com/office/drawing/2014/main" id="{8598184F-360D-40BF-88A3-3FB09C0A384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729996"/>
            <a:ext cx="8178799" cy="5398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3138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utdoor learning | thesavyonline">
            <a:hlinkClick r:id="rId3" tgtFrame="&quot;_blank&quot;"/>
            <a:extLst>
              <a:ext uri="{FF2B5EF4-FFF2-40B4-BE49-F238E27FC236}">
                <a16:creationId xmlns:a16="http://schemas.microsoft.com/office/drawing/2014/main" id="{22A4FC1B-304E-40AD-95CC-B2CB7473F7A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56" y="749754"/>
            <a:ext cx="2266315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The Senses">
            <a:hlinkClick r:id="rId5" tgtFrame="&quot;_blank&quot;"/>
            <a:extLst>
              <a:ext uri="{FF2B5EF4-FFF2-40B4-BE49-F238E27FC236}">
                <a16:creationId xmlns:a16="http://schemas.microsoft.com/office/drawing/2014/main" id="{5ED83CF0-6206-4E4E-A2CD-276D8071472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506" y="965971"/>
            <a:ext cx="2562225" cy="920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Famous Birthdays. Who was born on your birthday? By Holiday Insights">
            <a:hlinkClick r:id="rId7" tgtFrame="&quot;_blank&quot;"/>
            <a:extLst>
              <a:ext uri="{FF2B5EF4-FFF2-40B4-BE49-F238E27FC236}">
                <a16:creationId xmlns:a16="http://schemas.microsoft.com/office/drawing/2014/main" id="{B54F893F-B8E0-421C-9128-88DDCC7F252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203" y="797379"/>
            <a:ext cx="2132965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The Great Power Of Solitude. Henry David Thoreau and the Search for… | by  Harry J. Stead | Personal Growth | Medium">
            <a:hlinkClick r:id="rId9" tgtFrame="&quot;_blank&quot;"/>
            <a:extLst>
              <a:ext uri="{FF2B5EF4-FFF2-40B4-BE49-F238E27FC236}">
                <a16:creationId xmlns:a16="http://schemas.microsoft.com/office/drawing/2014/main" id="{FE545E36-EFD3-4034-8885-A0F44DAD1314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30" y="2945947"/>
            <a:ext cx="2793365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onfrontation versus Avoidance: Being Authentic and Pro-Active | Ashley  Berges">
            <a:hlinkClick r:id="rId11" tgtFrame="&quot;_blank&quot;"/>
            <a:extLst>
              <a:ext uri="{FF2B5EF4-FFF2-40B4-BE49-F238E27FC236}">
                <a16:creationId xmlns:a16="http://schemas.microsoft.com/office/drawing/2014/main" id="{AD1592F3-6463-4171-BF1D-52156E6AA3E0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506" y="2845934"/>
            <a:ext cx="248920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035578-0F3A-4E7A-81FB-C8A14E699028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6288177" y="2860221"/>
            <a:ext cx="2533015" cy="1485900"/>
          </a:xfrm>
          <a:prstGeom prst="rect">
            <a:avLst/>
          </a:prstGeom>
        </p:spPr>
      </p:pic>
      <p:pic>
        <p:nvPicPr>
          <p:cNvPr id="8" name="Picture 7" descr="Free Worship Dance Cliparts, Download Free Clip Art, Free Clip Art on  Clipart Library">
            <a:hlinkClick r:id="rId14" tgtFrame="&quot;_blank&quot;"/>
            <a:extLst>
              <a:ext uri="{FF2B5EF4-FFF2-40B4-BE49-F238E27FC236}">
                <a16:creationId xmlns:a16="http://schemas.microsoft.com/office/drawing/2014/main" id="{A1709F69-29FB-4066-BA78-EB90E13E1C36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56" y="4729162"/>
            <a:ext cx="1932940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ontemplating">
            <a:hlinkClick r:id="rId16" tgtFrame="&quot;_blank&quot;"/>
            <a:extLst>
              <a:ext uri="{FF2B5EF4-FFF2-40B4-BE49-F238E27FC236}">
                <a16:creationId xmlns:a16="http://schemas.microsoft.com/office/drawing/2014/main" id="{EBAFF4A1-4B25-431F-AB34-56ED06FB1913}"/>
              </a:ext>
            </a:extLst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983" y="4646158"/>
            <a:ext cx="1800225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10 mindfulness exercises for kids - BBC Good Food">
            <a:hlinkClick r:id="rId18" tgtFrame="&quot;_blank&quot;"/>
            <a:extLst>
              <a:ext uri="{FF2B5EF4-FFF2-40B4-BE49-F238E27FC236}">
                <a16:creationId xmlns:a16="http://schemas.microsoft.com/office/drawing/2014/main" id="{33B8C145-B8B5-4FAB-9A25-0EB7F931950F}"/>
              </a:ext>
            </a:extLst>
          </p:cNvPr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096" y="4646158"/>
            <a:ext cx="1781175" cy="1617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4945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BAD6E2A5-30C9-48AD-BFDD-CC832FFA68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50723"/>
            <a:ext cx="8496300" cy="1002890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3600" dirty="0">
                <a:solidFill>
                  <a:srgbClr val="78A22F"/>
                </a:solidFill>
                <a:latin typeface="+mn-lt"/>
                <a:ea typeface="Cambria" panose="02040503050406030204" pitchFamily="18" charset="0"/>
              </a:rPr>
              <a:t>Sacred Pathways/Spiritual Temperaments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B4CA5-FCF0-479C-9678-D193E619F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489587"/>
            <a:ext cx="8496300" cy="5003288"/>
          </a:xfrm>
        </p:spPr>
        <p:txBody>
          <a:bodyPr rtlCol="0">
            <a:normAutofit lnSpcReduction="10000"/>
          </a:bodyPr>
          <a:lstStyle/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GB" sz="2600" dirty="0">
                <a:ea typeface="Calibri" panose="020F0502020204030204" pitchFamily="34" charset="0"/>
                <a:cs typeface="Times New Roman" panose="02020603050405020304" pitchFamily="18" charset="0"/>
              </a:rPr>
              <a:t>Naturalists: 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experiencing spirituality through the </a:t>
            </a:r>
            <a:r>
              <a:rPr lang="en-GB" sz="2600" dirty="0">
                <a:ea typeface="Calibri" panose="020F0502020204030204" pitchFamily="34" charset="0"/>
                <a:cs typeface="Times New Roman" panose="02020603050405020304" pitchFamily="18" charset="0"/>
              </a:rPr>
              <a:t>outdoors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GB" sz="2600" dirty="0" err="1">
                <a:ea typeface="Calibri" panose="020F0502020204030204" pitchFamily="34" charset="0"/>
                <a:cs typeface="Times New Roman" panose="02020603050405020304" pitchFamily="18" charset="0"/>
              </a:rPr>
              <a:t>Sensates</a:t>
            </a:r>
            <a:r>
              <a:rPr lang="en-GB" sz="26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experiencing spirituality </a:t>
            </a:r>
            <a:r>
              <a:rPr lang="en-GB" sz="2600" dirty="0">
                <a:ea typeface="Calibri" panose="020F0502020204030204" pitchFamily="34" charset="0"/>
                <a:cs typeface="Times New Roman" panose="02020603050405020304" pitchFamily="18" charset="0"/>
              </a:rPr>
              <a:t>with the senses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Traditionalists: experiencing spirituality through ritual and symbol</a:t>
            </a:r>
            <a:endParaRPr lang="en-GB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Ascetics: experiencing spirituality in solitude and simplicity</a:t>
            </a:r>
            <a:endParaRPr lang="en-GB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Activists: experiencing spirituality through confrontation</a:t>
            </a:r>
            <a:endParaRPr lang="en-GB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Caregivers: experiencing spirituality through loving others</a:t>
            </a:r>
            <a:endParaRPr lang="en-GB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Enthusiasts: experiencing spirituality through mystery and celebration</a:t>
            </a:r>
            <a:endParaRPr lang="en-GB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Intellectuals: experiencing spirituality with the mind</a:t>
            </a:r>
            <a:endParaRPr lang="en-GB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Contemplatives: experiencing spirituality through adoration</a:t>
            </a:r>
            <a:endParaRPr lang="en-GB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GB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72F4-07C3-4B1C-8D8D-F5BD97A5C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036"/>
            <a:ext cx="7886700" cy="494001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rgbClr val="78A2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Wellbeing –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DF32E-A6CD-4663-8A8C-5E2255849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93618"/>
            <a:ext cx="7886700" cy="5777346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went out Lord, p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eople were coming out,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They were coming and going, w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alking and running,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Everything was rushing, cars, lorries, the street, the whole town.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People were rushing not to waste time.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They were rushing after time,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catch up with time, t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o gain time.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Goodbye sir, excuse me, I haven’t time,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I’ll come back, I can’t wait, I haven’t time,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I must end this letter – I haven’t time,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I’d love to help you, but I haven’t time.</a:t>
            </a:r>
          </a:p>
          <a:p>
            <a:pPr marL="0" indent="0">
              <a:lnSpc>
                <a:spcPct val="115000"/>
              </a:lnSpc>
              <a:buNone/>
            </a:pP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317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72F4-07C3-4B1C-8D8D-F5BD97A5C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036"/>
            <a:ext cx="7886700" cy="494001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rgbClr val="78A2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Wellbeing –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DF32E-A6CD-4663-8A8C-5E2255849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91" y="893618"/>
            <a:ext cx="8437418" cy="5777346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can’t accept , having no time.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I can’t think, I can’t read, I’m swamped, I haven’t time.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I’d like to pray, but I haven’t time…</a:t>
            </a:r>
            <a:endParaRPr lang="en-GB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 so we all run after time 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Lord.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We pass through life, running – hurried, jostled, overburdened, frantic, and we never get there. We haven’t time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spite of all our efforts, we’re still short of time.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Lord you must have made a mistake in you calculations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There is a big mistake somewhere.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The hours are too short, the days are too short, o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ur lives are too short.</a:t>
            </a:r>
          </a:p>
          <a:p>
            <a:pPr marL="0" indent="0">
              <a:lnSpc>
                <a:spcPct val="115000"/>
              </a:lnSpc>
              <a:buNone/>
            </a:pP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35642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 1 BLUE (Green inner)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EEEA182CBFDB42B2D66D8786B902EE" ma:contentTypeVersion="5" ma:contentTypeDescription="Create a new document." ma:contentTypeScope="" ma:versionID="88f87fe7825f9f410da2f8ec172671a9">
  <xsd:schema xmlns:xsd="http://www.w3.org/2001/XMLSchema" xmlns:xs="http://www.w3.org/2001/XMLSchema" xmlns:p="http://schemas.microsoft.com/office/2006/metadata/properties" xmlns:ns2="5215a1fe-d1b5-4244-af2d-4166f023ba2b" targetNamespace="http://schemas.microsoft.com/office/2006/metadata/properties" ma:root="true" ma:fieldsID="d4592ae08a7f5fbe54a84d6ab7c86c59" ns2:_="">
    <xsd:import namespace="5215a1fe-d1b5-4244-af2d-4166f023ba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5a1fe-d1b5-4244-af2d-4166f023ba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1E2754-43CE-4718-BE69-177B12E81F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2B44EC-631C-4144-AFEB-D6FB55EDCF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15a1fe-d1b5-4244-af2d-4166f023ba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365417-B9D7-4639-A72F-B61488B0653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5215a1fe-d1b5-4244-af2d-4166f023ba2b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1 BLUE (green inner) (5)</Template>
  <TotalTime>3195</TotalTime>
  <Words>698</Words>
  <Application>Microsoft Office PowerPoint</Application>
  <PresentationFormat>On-screen Show (4:3)</PresentationFormat>
  <Paragraphs>103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Courier New</vt:lpstr>
      <vt:lpstr>Symbol</vt:lpstr>
      <vt:lpstr>Powerpoint template 1 BLUE (Green inner)</vt:lpstr>
      <vt:lpstr>Office Theme</vt:lpstr>
      <vt:lpstr>  Clerks’ Forum David Williams – Assistant Director School Effectiveness</vt:lpstr>
      <vt:lpstr>Wellbeing </vt:lpstr>
      <vt:lpstr>Wellbeing – looking after your self </vt:lpstr>
      <vt:lpstr>Wellbeing – research into ‘Rest’</vt:lpstr>
      <vt:lpstr>PowerPoint Presentation</vt:lpstr>
      <vt:lpstr>PowerPoint Presentation</vt:lpstr>
      <vt:lpstr>Sacred Pathways/Spiritual Temperaments</vt:lpstr>
      <vt:lpstr>Wellbeing – time</vt:lpstr>
      <vt:lpstr>Wellbeing – time</vt:lpstr>
      <vt:lpstr>Wellbeing – time</vt:lpstr>
      <vt:lpstr>Wellbeing </vt:lpstr>
      <vt:lpstr>Thank you</vt:lpstr>
    </vt:vector>
  </TitlesOfParts>
  <Company>Diocese Bath &amp; Wells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session Name and job title of presenter</dc:title>
  <dc:creator>Vicky Christophers1</dc:creator>
  <cp:lastModifiedBy>David Williams</cp:lastModifiedBy>
  <cp:revision>25</cp:revision>
  <dcterms:created xsi:type="dcterms:W3CDTF">2020-09-10T08:17:24Z</dcterms:created>
  <dcterms:modified xsi:type="dcterms:W3CDTF">2020-11-19T10:14:16Z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0x010100B9EEEA182CBFDB42B2D66D8786B902EE</vt:lpwstr>
  </property>
</Properties>
</file>