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26"/>
  </p:notesMasterIdLst>
  <p:sldIdLst>
    <p:sldId id="256" r:id="rId6"/>
    <p:sldId id="257" r:id="rId7"/>
    <p:sldId id="262" r:id="rId8"/>
    <p:sldId id="258" r:id="rId9"/>
    <p:sldId id="263" r:id="rId10"/>
    <p:sldId id="272" r:id="rId11"/>
    <p:sldId id="269" r:id="rId12"/>
    <p:sldId id="264" r:id="rId13"/>
    <p:sldId id="265" r:id="rId14"/>
    <p:sldId id="266" r:id="rId15"/>
    <p:sldId id="268" r:id="rId16"/>
    <p:sldId id="267" r:id="rId17"/>
    <p:sldId id="273" r:id="rId18"/>
    <p:sldId id="270" r:id="rId19"/>
    <p:sldId id="276" r:id="rId20"/>
    <p:sldId id="279" r:id="rId21"/>
    <p:sldId id="280" r:id="rId22"/>
    <p:sldId id="278" r:id="rId23"/>
    <p:sldId id="274" r:id="rId24"/>
    <p:sldId id="26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3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22F"/>
    <a:srgbClr val="0049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58442" autoAdjust="0"/>
  </p:normalViewPr>
  <p:slideViewPr>
    <p:cSldViewPr snapToGrid="0" snapToObjects="1">
      <p:cViewPr varScale="1">
        <p:scale>
          <a:sx n="72" d="100"/>
          <a:sy n="72" d="100"/>
        </p:scale>
        <p:origin x="1266" y="66"/>
      </p:cViewPr>
      <p:guideLst>
        <p:guide orient="horz" pos="2160"/>
        <p:guide pos="53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B2666-53F1-4AD7-91D7-45FC7DDCF4C1}" type="datetimeFigureOut">
              <a:rPr lang="en-GB" smtClean="0"/>
              <a:t>12/10/2020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912E2-8A52-4EAF-B39C-1146E4B45035}" type="slidenum">
              <a:rPr lang="en-GB" smtClean="0"/>
              <a:t>‹#›</a:t>
            </a:fld>
            <a:endParaRPr lang="en-GB"/>
          </a:p>
        </p:txBody>
      </p:sp>
    </p:spTree>
    <p:extLst>
      <p:ext uri="{BB962C8B-B14F-4D97-AF65-F5344CB8AC3E}">
        <p14:creationId xmlns:p14="http://schemas.microsoft.com/office/powerpoint/2010/main" val="3534167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Introductions and welcome</a:t>
            </a:r>
          </a:p>
          <a:p>
            <a:r>
              <a:rPr lang="en-GB" dirty="0"/>
              <a:t>Housekeeping – to ensure smooth running of the session. Explain that there will be 2 education team members running the session (introduce the other person). </a:t>
            </a:r>
          </a:p>
          <a:p>
            <a:endParaRPr lang="en-GB" dirty="0"/>
          </a:p>
          <a:p>
            <a:r>
              <a:rPr lang="en-GB" dirty="0"/>
              <a:t>The session is expected to run for 2 hours. </a:t>
            </a:r>
          </a:p>
          <a:p>
            <a:endParaRPr lang="en-GB" dirty="0"/>
          </a:p>
          <a:p>
            <a:pPr marL="171450" indent="-171450">
              <a:buFont typeface="Arial" panose="020B0604020202020204" pitchFamily="34" charset="0"/>
              <a:buChar char="•"/>
            </a:pPr>
            <a:r>
              <a:rPr lang="en-GB" dirty="0"/>
              <a:t>Mute all microphones</a:t>
            </a:r>
          </a:p>
          <a:p>
            <a:pPr marL="171450" indent="-171450">
              <a:buFont typeface="Arial" panose="020B0604020202020204" pitchFamily="34" charset="0"/>
              <a:buChar char="•"/>
            </a:pPr>
            <a:r>
              <a:rPr lang="en-GB" dirty="0"/>
              <a:t>It would be useful to be able to see names</a:t>
            </a:r>
          </a:p>
          <a:p>
            <a:pPr marL="171450" indent="-171450">
              <a:buFont typeface="Arial" panose="020B0604020202020204" pitchFamily="34" charset="0"/>
              <a:buChar char="•"/>
            </a:pPr>
            <a:r>
              <a:rPr lang="en-GB" dirty="0"/>
              <a:t>If you have a question, please use the chat function</a:t>
            </a:r>
          </a:p>
          <a:p>
            <a:pPr marL="171450" indent="-171450">
              <a:buFont typeface="Arial" panose="020B0604020202020204" pitchFamily="34" charset="0"/>
              <a:buChar char="•"/>
            </a:pPr>
            <a:r>
              <a:rPr lang="en-GB" dirty="0"/>
              <a:t>I will be using break out rooms, it would be useful if you could nominate a spokesperson to feedback to the group. </a:t>
            </a:r>
          </a:p>
          <a:p>
            <a:pPr marL="171450" indent="-171450">
              <a:buFont typeface="Arial" panose="020B0604020202020204" pitchFamily="34" charset="0"/>
              <a:buChar char="•"/>
            </a:pPr>
            <a:r>
              <a:rPr lang="en-GB" dirty="0"/>
              <a:t>Explain that the slides will be shared at the end of the session</a:t>
            </a:r>
          </a:p>
          <a:p>
            <a:pPr marL="171450" indent="-171450">
              <a:buFont typeface="Arial" panose="020B0604020202020204" pitchFamily="34" charset="0"/>
              <a:buChar char="•"/>
            </a:pPr>
            <a:r>
              <a:rPr lang="en-GB" dirty="0"/>
              <a:t>Recorded – you might want to take your surname off</a:t>
            </a:r>
          </a:p>
          <a:p>
            <a:pPr marL="171450" indent="-171450">
              <a:buFont typeface="Arial" panose="020B0604020202020204" pitchFamily="34" charset="0"/>
              <a:buChar char="•"/>
            </a:pPr>
            <a:r>
              <a:rPr lang="en-GB" dirty="0"/>
              <a:t>You can change the view from active speaker to list</a:t>
            </a:r>
          </a:p>
        </p:txBody>
      </p:sp>
      <p:sp>
        <p:nvSpPr>
          <p:cNvPr id="4" name="Slide Number Placeholder 3"/>
          <p:cNvSpPr>
            <a:spLocks noGrp="1"/>
          </p:cNvSpPr>
          <p:nvPr>
            <p:ph type="sldNum" sz="quarter" idx="5"/>
          </p:nvPr>
        </p:nvSpPr>
        <p:spPr/>
        <p:txBody>
          <a:bodyPr/>
          <a:lstStyle/>
          <a:p>
            <a:fld id="{994912E2-8A52-4EAF-B39C-1146E4B45035}" type="slidenum">
              <a:rPr lang="en-GB" smtClean="0"/>
              <a:t>1</a:t>
            </a:fld>
            <a:endParaRPr lang="en-GB"/>
          </a:p>
        </p:txBody>
      </p:sp>
    </p:spTree>
    <p:extLst>
      <p:ext uri="{BB962C8B-B14F-4D97-AF65-F5344CB8AC3E}">
        <p14:creationId xmlns:p14="http://schemas.microsoft.com/office/powerpoint/2010/main" val="2996272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8A3526C-8245-482D-B886-81FC1CA74292}"/>
              </a:ext>
            </a:extLst>
          </p:cNvPr>
          <p:cNvSpPr>
            <a:spLocks noGrp="1"/>
          </p:cNvSpPr>
          <p:nvPr>
            <p:ph type="body" idx="1"/>
          </p:nvPr>
        </p:nvSpPr>
        <p:spPr/>
        <p:txBody>
          <a:bodyPr/>
          <a:lstStyle/>
          <a:p>
            <a:r>
              <a:rPr lang="en-GB" dirty="0"/>
              <a:t>In addition to children having an opportunity to express their views, they must also be taught about how to stay safe.</a:t>
            </a:r>
          </a:p>
          <a:p>
            <a:endParaRPr lang="en-GB" dirty="0"/>
          </a:p>
          <a:p>
            <a:r>
              <a:rPr lang="en-GB" dirty="0"/>
              <a:t>Ask participants individually to list as many ways as possible that they can think of to answer the question. As SG you should be asking this question of your DSL</a:t>
            </a:r>
          </a:p>
          <a:p>
            <a:endParaRPr lang="en-GB" dirty="0"/>
          </a:p>
          <a:p>
            <a:r>
              <a:rPr lang="en-GB" dirty="0"/>
              <a:t>Give participants 2 minutes to think of as many as possible and then feedback (use hands up for feedback)</a:t>
            </a:r>
          </a:p>
          <a:p>
            <a:endParaRPr lang="en-GB" dirty="0"/>
          </a:p>
          <a:p>
            <a:r>
              <a:rPr lang="en-GB" dirty="0"/>
              <a:t>Online safety – statutory requirement. You will have an online safety policy and this should be subject to monitoring by a governor (not necessarily the SG governor), but the SG should have oversight </a:t>
            </a:r>
          </a:p>
          <a:p>
            <a:endParaRPr lang="en-GB" dirty="0"/>
          </a:p>
          <a:p>
            <a:r>
              <a:rPr lang="en-GB" dirty="0"/>
              <a:t>In discussion with staff – essential that all staff have up to date knowledge to inform those conversations</a:t>
            </a:r>
          </a:p>
          <a:p>
            <a:endParaRPr lang="en-GB" dirty="0"/>
          </a:p>
          <a:p>
            <a:r>
              <a:rPr lang="en-GB" dirty="0"/>
              <a:t>Discrete lessons – Personal, Social, Health Education, Circle time</a:t>
            </a:r>
          </a:p>
          <a:p>
            <a:endParaRPr lang="en-GB" dirty="0"/>
          </a:p>
          <a:p>
            <a:r>
              <a:rPr lang="en-GB" dirty="0"/>
              <a:t>Assemblies either with school staff or external visitors to the school e.g. local PCSO</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6B50F16-D412-4931-9D55-A0D0543139E4}"/>
              </a:ext>
            </a:extLst>
          </p:cNvPr>
          <p:cNvSpPr>
            <a:spLocks noGrp="1"/>
          </p:cNvSpPr>
          <p:nvPr>
            <p:ph type="body" idx="1"/>
          </p:nvPr>
        </p:nvSpPr>
        <p:spPr/>
        <p:txBody>
          <a:bodyPr/>
          <a:lstStyle/>
          <a:p>
            <a:pPr marL="0" lvl="0" indent="0">
              <a:lnSpc>
                <a:spcPct val="115000"/>
              </a:lnSpc>
              <a:buFont typeface="Symbol" panose="05050102010706020507" pitchFamily="18" charset="2"/>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Ask participants to decide in break out groups which questions should be asked of their DSL – 5 minutes</a:t>
            </a:r>
          </a:p>
          <a:p>
            <a:pPr marL="0" lvl="0" indent="0">
              <a:lnSpc>
                <a:spcPct val="115000"/>
              </a:lnSpc>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buFont typeface="Symbol" panose="05050102010706020507" pitchFamily="18" charset="2"/>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Explain that a list of statements/ questions will appear in the chat box and that I would like them to consider whether any or all of those are things they should be asking their DSL</a:t>
            </a:r>
          </a:p>
          <a:p>
            <a:pPr marL="0" lvl="0" indent="0">
              <a:lnSpc>
                <a:spcPct val="115000"/>
              </a:lnSpc>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Whether there have been any new SG concerns/issues</a:t>
            </a:r>
          </a:p>
          <a:p>
            <a:pPr marL="742950" lvl="1" indent="-285750">
              <a:lnSpc>
                <a:spcPct val="115000"/>
              </a:lnSpc>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Personal information about the child or family involved</a:t>
            </a:r>
          </a:p>
          <a:p>
            <a:pPr marL="742950" lvl="1" indent="-285750">
              <a:lnSpc>
                <a:spcPct val="115000"/>
              </a:lnSpc>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number of Early Help Assessments that have been completed - </a:t>
            </a:r>
            <a:r>
              <a:rPr lang="en-GB" sz="1600" b="0" i="0" dirty="0">
                <a:solidFill>
                  <a:srgbClr val="303030"/>
                </a:solidFill>
                <a:effectLst/>
                <a:latin typeface="Acumin Pro"/>
              </a:rPr>
              <a:t>An Early Help Assessment is an initial assessment and planning tool that facilitates and coordinates multi-agency support. It assesses the situation of the child or young person and their family and helps to identify the needs of both the children and the adults in the family.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number of referrals and what those referrals were for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How those referrals were managed including any advice given by statutory agencies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impact of the advice on the child/family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Other engagement with agencies e.g. attendance at child protection conference etc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Whether the DSL has been able to seek support following any referrals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dirty="0"/>
              <a:t>Feedback and discuss</a:t>
            </a:r>
          </a:p>
          <a:p>
            <a:endParaRPr lang="en-GB" dirty="0"/>
          </a:p>
          <a:p>
            <a:r>
              <a:rPr lang="en-GB" dirty="0"/>
              <a:t>Explain that I would always ask my DSL whether there had been any new concerns/referrals since our last meeting.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8C4B565-13B4-4A53-A2A1-BC816500BF2F}"/>
              </a:ext>
            </a:extLst>
          </p:cNvPr>
          <p:cNvSpPr>
            <a:spLocks noGrp="1"/>
          </p:cNvSpPr>
          <p:nvPr>
            <p:ph type="body" idx="1"/>
          </p:nvPr>
        </p:nvSpPr>
        <p:spPr/>
        <p:txBody>
          <a:bodyPr/>
          <a:lstStyle/>
          <a:p>
            <a:pPr>
              <a:lnSpc>
                <a:spcPct val="115000"/>
              </a:lnSpc>
              <a:spcAft>
                <a:spcPts val="10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Expectations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Good safeguarding practice rests on good quality record keeping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Any concern should be recorded and kept in a secure place</a:t>
            </a:r>
          </a:p>
          <a:p>
            <a:pPr marL="742950" lvl="1" indent="-285750">
              <a:lnSpc>
                <a:spcPct val="115000"/>
              </a:lnSpc>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Any online systems for recording information must be secure – increase in the use of online systems over the last 6 months or so in response to the challenges of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Covid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Safeguarding files should be kept chronologically and securely locked away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Information must be shared with local agencies for the purposes of keeping children safe – GDPR does not prevent sharing of info for the purpose of keeping children safe.</a:t>
            </a:r>
          </a:p>
          <a:p>
            <a:pPr marL="742950" lvl="1" indent="-285750">
              <a:lnSpc>
                <a:spcPct val="115000"/>
              </a:lnSpc>
              <a:buFont typeface="Courier New" panose="02070309020205020404" pitchFamily="49" charset="0"/>
              <a:buChar char="o"/>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012A019-E5BF-4B6C-BB14-FEA64A7B2081}"/>
              </a:ext>
            </a:extLst>
          </p:cNvPr>
          <p:cNvSpPr>
            <a:spLocks noGrp="1"/>
          </p:cNvSpPr>
          <p:nvPr>
            <p:ph type="body" idx="1"/>
          </p:nvPr>
        </p:nvSpPr>
        <p:spPr/>
        <p:txBody>
          <a:bodyPr/>
          <a:lstStyle/>
          <a:p>
            <a:pPr marL="0" lvl="0" indent="0">
              <a:lnSpc>
                <a:spcPct val="115000"/>
              </a:lnSpc>
              <a:buFont typeface="Symbol" panose="05050102010706020507" pitchFamily="18" charset="2"/>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single central record contains all information about your staff and volunteers. There are some things that must be recorded on the SCR</a:t>
            </a:r>
          </a:p>
          <a:p>
            <a:pPr marL="0" lvl="0" indent="0">
              <a:lnSpc>
                <a:spcPct val="115000"/>
              </a:lnSpc>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buFont typeface="Symbol" panose="05050102010706020507" pitchFamily="18" charset="2"/>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A spot check can be carried out termly, but a more detailed check should be made once a year. During this check it is good practice to compare details held on the SCR to the information stored on the personnel file. </a:t>
            </a:r>
          </a:p>
          <a:p>
            <a:pPr marL="0" lvl="0" indent="0">
              <a:lnSpc>
                <a:spcPct val="115000"/>
              </a:lnSpc>
              <a:buFont typeface="Symbol" panose="05050102010706020507" pitchFamily="18" charset="2"/>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MUSTs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Pre employment checks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ID check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Barred list check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DBS check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Prohibition from teaching check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Professional qualifications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Right to work in the UK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All staff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inc</a:t>
            </a:r>
            <a:r>
              <a:rPr lang="en-GB" sz="1200" dirty="0">
                <a:effectLst/>
                <a:latin typeface="Calibri" panose="020F0502020204030204" pitchFamily="34" charset="0"/>
                <a:ea typeface="Calibri" panose="020F0502020204030204" pitchFamily="34" charset="0"/>
                <a:cs typeface="Times New Roman" panose="02020603050405020304" pitchFamily="18" charset="0"/>
              </a:rPr>
              <a:t> trainee teachers,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Agency staff – written confirmation that the appropriate checks have been carried out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Possibly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Training  dates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DBS doesn’t have to be kept, but must be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detryoed</a:t>
            </a:r>
            <a:r>
              <a:rPr lang="en-GB" sz="1200" dirty="0">
                <a:effectLst/>
                <a:latin typeface="Calibri" panose="020F0502020204030204" pitchFamily="34" charset="0"/>
                <a:ea typeface="Calibri" panose="020F0502020204030204" pitchFamily="34" charset="0"/>
                <a:cs typeface="Times New Roman" panose="02020603050405020304" pitchFamily="18" charset="0"/>
              </a:rPr>
              <a:t> after 6 months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361801D-8CB7-4D8F-9F4E-2FB0DE81DE7C}"/>
              </a:ext>
            </a:extLst>
          </p:cNvPr>
          <p:cNvSpPr>
            <a:spLocks noGrp="1"/>
          </p:cNvSpPr>
          <p:nvPr>
            <p:ph type="body" idx="1"/>
          </p:nvPr>
        </p:nvSpPr>
        <p:spPr/>
        <p:txBody>
          <a:bodyPr/>
          <a:lstStyle/>
          <a:p>
            <a:pPr marL="342900" lvl="0" indent="-342900">
              <a:lnSpc>
                <a:spcPct val="115000"/>
              </a:lnSpc>
              <a:buFont typeface="Symbol" panose="05050102010706020507" pitchFamily="18" charset="2"/>
              <a:buChar cha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Health and Safety linked to keeping children safe – required to maintain a safe environment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This includes ensuring that risk assessments are being completed etc – you may not have responsibility for this, but you must have an understanding of the issues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Thinking about the security of the site – how visitors access and how they are managed when they are on the school site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Noticeboards – is it obvious to children and visitors to the school where they could go if they had a concern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Are the children involved in setting these up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e.g.creation</a:t>
            </a:r>
            <a:r>
              <a:rPr lang="en-GB" sz="1200" dirty="0">
                <a:effectLst/>
                <a:latin typeface="Calibri" panose="020F0502020204030204" pitchFamily="34" charset="0"/>
                <a:ea typeface="Calibri" panose="020F0502020204030204" pitchFamily="34" charset="0"/>
                <a:cs typeface="Times New Roman" panose="02020603050405020304" pitchFamily="18" charset="0"/>
              </a:rPr>
              <a:t> of posters)</a:t>
            </a:r>
          </a:p>
          <a:p>
            <a:pPr marL="742950" lvl="1" indent="-285750">
              <a:lnSpc>
                <a:spcPct val="115000"/>
              </a:lnSpc>
              <a:spcAft>
                <a:spcPts val="1000"/>
              </a:spcAft>
              <a:buFont typeface="Courier New" panose="02070309020205020404" pitchFamily="49" charset="0"/>
              <a:buChar char="o"/>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Monitoring</a:t>
            </a:r>
          </a:p>
          <a:p>
            <a:pPr marL="1200150" lvl="2" indent="-285750">
              <a:lnSpc>
                <a:spcPct val="115000"/>
              </a:lnSpc>
              <a:spcAft>
                <a:spcPts val="1000"/>
              </a:spcAft>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You could do a walk around the school with a view to focussing on these SG related issues. </a:t>
            </a:r>
          </a:p>
          <a:p>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446EC00-564A-4A69-9ED1-2A167E66538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The overarching question which will be asked of school leaders as part of an inspection is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How effective is the school’s distinctive Christian vision, established and promoted by leadership at all levels, in enabling pupils and adults to flourish?</a:t>
            </a:r>
            <a:r>
              <a:rPr lang="en-GB" sz="1200" b="0" i="0" dirty="0">
                <a:solidFill>
                  <a:srgbClr val="000000"/>
                </a:solidFill>
                <a:effectLst/>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Calibri" panose="020F0502020204030204" pitchFamily="34" charset="0"/>
              </a:rPr>
              <a:t>Leadership includes all in leadership roles </a:t>
            </a:r>
            <a:r>
              <a:rPr lang="en-GB" sz="1200" b="0" i="0" dirty="0" err="1">
                <a:solidFill>
                  <a:srgbClr val="000000"/>
                </a:solidFill>
                <a:effectLst/>
                <a:latin typeface="Calibri" panose="020F0502020204030204" pitchFamily="34" charset="0"/>
              </a:rPr>
              <a:t>inc</a:t>
            </a:r>
            <a:r>
              <a:rPr lang="en-GB" sz="1200" b="0" i="0" dirty="0">
                <a:solidFill>
                  <a:srgbClr val="000000"/>
                </a:solidFill>
                <a:effectLst/>
                <a:latin typeface="Calibri" panose="020F0502020204030204" pitchFamily="34" charset="0"/>
              </a:rPr>
              <a:t> governors. When we’re thinking in the context of safeguarding, the key word here is ‘flourish’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Calibri" panose="020F0502020204030204" pitchFamily="34" charset="0"/>
              </a:rPr>
              <a:t>Children and staff can only flourish in an environment in which they feel safe and protected. Therefore all of your safeguarding practices will support and promote this opportunity for flourishing.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Calibri" panose="020F0502020204030204" pitchFamily="34" charset="0"/>
              </a:rPr>
              <a:t>This is an important question for your DSL to answer, but this can be also be broken down if we look in the context of the C of </a:t>
            </a:r>
            <a:r>
              <a:rPr lang="en-GB" sz="1200" b="0" i="0" dirty="0" err="1">
                <a:solidFill>
                  <a:srgbClr val="000000"/>
                </a:solidFill>
                <a:effectLst/>
                <a:latin typeface="Calibri" panose="020F0502020204030204" pitchFamily="34" charset="0"/>
              </a:rPr>
              <a:t>E’d</a:t>
            </a:r>
            <a:r>
              <a:rPr lang="en-GB" sz="1200" b="0" i="0" dirty="0">
                <a:solidFill>
                  <a:srgbClr val="000000"/>
                </a:solidFill>
                <a:effectLst/>
                <a:latin typeface="Calibri" panose="020F0502020204030204" pitchFamily="34" charset="0"/>
              </a:rPr>
              <a:t> vision for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000000"/>
              </a:solidFill>
              <a:effectLst/>
              <a:latin typeface="Calibri" panose="020F0502020204030204" pitchFamily="34" charset="0"/>
            </a:endParaRPr>
          </a:p>
          <a:p>
            <a:endParaRPr lang="en-GB" dirty="0"/>
          </a:p>
        </p:txBody>
      </p:sp>
    </p:spTree>
    <p:extLst>
      <p:ext uri="{BB962C8B-B14F-4D97-AF65-F5344CB8AC3E}">
        <p14:creationId xmlns:p14="http://schemas.microsoft.com/office/powerpoint/2010/main" val="1476521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446EC00-564A-4A69-9ED1-2A167E665386}"/>
              </a:ext>
            </a:extLst>
          </p:cNvPr>
          <p:cNvSpPr>
            <a:spLocks noGrp="1"/>
          </p:cNvSpPr>
          <p:nvPr>
            <p:ph type="body" idx="1"/>
          </p:nvPr>
        </p:nvSpPr>
        <p:spPr/>
        <p:txBody>
          <a:bodyPr/>
          <a:lstStyle/>
          <a:p>
            <a:r>
              <a:rPr lang="en-GB" dirty="0"/>
              <a:t>Fundamental to the C of E Vision for Education is the principle of celebrating and promoting ‘life in all its fullness’. Stated in the bible verse John 10:10. The vision contains 4 pillars which aim to support schools to develop and promote their distinctive Christian vision and ethos. </a:t>
            </a:r>
          </a:p>
          <a:p>
            <a:endParaRPr lang="en-GB" dirty="0"/>
          </a:p>
          <a:p>
            <a:r>
              <a:rPr lang="en-GB" dirty="0"/>
              <a:t>The 4 pillars are</a:t>
            </a:r>
          </a:p>
          <a:p>
            <a:endParaRPr lang="en-GB" dirty="0"/>
          </a:p>
          <a:p>
            <a:r>
              <a:rPr lang="en-GB" dirty="0"/>
              <a:t>Educating for Wisdom, Knowledge and Skills </a:t>
            </a:r>
          </a:p>
          <a:p>
            <a:r>
              <a:rPr lang="en-GB" dirty="0"/>
              <a:t>Educating for Hope and Aspiration</a:t>
            </a:r>
          </a:p>
          <a:p>
            <a:r>
              <a:rPr lang="en-GB" dirty="0"/>
              <a:t>Educating for Community and Living Well Together</a:t>
            </a:r>
          </a:p>
          <a:p>
            <a:r>
              <a:rPr lang="en-GB" dirty="0"/>
              <a:t>Educating for Dignity and Respect</a:t>
            </a:r>
          </a:p>
        </p:txBody>
      </p:sp>
    </p:spTree>
    <p:extLst>
      <p:ext uri="{BB962C8B-B14F-4D97-AF65-F5344CB8AC3E}">
        <p14:creationId xmlns:p14="http://schemas.microsoft.com/office/powerpoint/2010/main" val="1111726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446EC00-564A-4A69-9ED1-2A167E665386}"/>
              </a:ext>
            </a:extLst>
          </p:cNvPr>
          <p:cNvSpPr>
            <a:spLocks noGrp="1"/>
          </p:cNvSpPr>
          <p:nvPr>
            <p:ph type="body" idx="1"/>
          </p:nvPr>
        </p:nvSpPr>
        <p:spPr/>
        <p:txBody>
          <a:bodyPr/>
          <a:lstStyle/>
          <a:p>
            <a:r>
              <a:rPr lang="en-GB" dirty="0"/>
              <a:t>Although all strands have relevance to the area of safeguarding, this strand (Educating for Dignity and Respect) is particularly relevant in this context. The C of E vision for ed specifically emphasises the need for schools to:</a:t>
            </a:r>
          </a:p>
          <a:p>
            <a:endParaRPr lang="en-GB" dirty="0"/>
          </a:p>
          <a:p>
            <a:r>
              <a:rPr lang="en-GB" sz="1800" dirty="0"/>
              <a:t>Value for individuals and individual differences</a:t>
            </a:r>
          </a:p>
          <a:p>
            <a:r>
              <a:rPr lang="en-GB" sz="1800" dirty="0"/>
              <a:t>Recognising the worth of each person</a:t>
            </a:r>
          </a:p>
          <a:p>
            <a:r>
              <a:rPr lang="en-GB" sz="1800" dirty="0"/>
              <a:t>Curriculum areas encourage respect for difference</a:t>
            </a:r>
          </a:p>
          <a:p>
            <a:r>
              <a:rPr lang="en-GB" sz="1800" dirty="0"/>
              <a:t>Pupils feel safe to express their views</a:t>
            </a:r>
          </a:p>
          <a:p>
            <a:r>
              <a:rPr lang="en-GB" sz="1800" dirty="0"/>
              <a:t>Pupils are protected from bullying</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SIAMS schedule, strand 5 grade descriptors include statements which support these principles. </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rPr>
              <a:t>From a monitoring perspective – governors can engage in conversations around these areas with school leaders in order to explore how these aspects are evident in school life</a:t>
            </a:r>
          </a:p>
        </p:txBody>
      </p:sp>
    </p:spTree>
    <p:extLst>
      <p:ext uri="{BB962C8B-B14F-4D97-AF65-F5344CB8AC3E}">
        <p14:creationId xmlns:p14="http://schemas.microsoft.com/office/powerpoint/2010/main" val="3328404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446EC00-564A-4A69-9ED1-2A167E665386}"/>
              </a:ext>
            </a:extLst>
          </p:cNvPr>
          <p:cNvSpPr>
            <a:spLocks noGrp="1"/>
          </p:cNvSpPr>
          <p:nvPr>
            <p:ph type="body" idx="1"/>
          </p:nvPr>
        </p:nvSpPr>
        <p:spPr/>
        <p:txBody>
          <a:bodyPr/>
          <a:lstStyle/>
          <a:p>
            <a:r>
              <a:rPr lang="en-GB" dirty="0"/>
              <a:t>Central to your schools Christian vision are your Christian values. Often schools will spend time exploring a particular value </a:t>
            </a:r>
            <a:r>
              <a:rPr lang="en-GB" dirty="0" err="1"/>
              <a:t>e.g</a:t>
            </a:r>
            <a:r>
              <a:rPr lang="en-GB" dirty="0"/>
              <a:t> over half a term they might explore the value of respect across curriculum area’s or in specific sessions or in collective worship for example </a:t>
            </a:r>
          </a:p>
          <a:p>
            <a:endParaRPr lang="en-GB" dirty="0"/>
          </a:p>
          <a:p>
            <a:r>
              <a:rPr lang="en-GB" dirty="0"/>
              <a:t>Ask participants to consider this question for 5 minutes in break out rooms</a:t>
            </a:r>
          </a:p>
          <a:p>
            <a:endParaRPr lang="en-GB" dirty="0"/>
          </a:p>
          <a:p>
            <a:r>
              <a:rPr lang="en-GB" dirty="0"/>
              <a:t>Your monitoring meetings with your DSL could focus on one Christian value for each visit e.g. alongside your usual monitoring, you might also ask a few questions related to a particular value. For example, if your Christian value is respect – you might ask how the school demonstrates respect when responding to safeguarding concerns</a:t>
            </a:r>
          </a:p>
          <a:p>
            <a:endParaRPr lang="en-GB" dirty="0"/>
          </a:p>
          <a:p>
            <a:r>
              <a:rPr lang="en-GB" dirty="0"/>
              <a:t>I will be sharing some resources with you at the end of session in order to support you with some suggested monitoring questions – some of these focus on the 4 strands as stated in the </a:t>
            </a:r>
            <a:r>
              <a:rPr lang="en-GB" dirty="0" err="1"/>
              <a:t>CofE</a:t>
            </a:r>
            <a:r>
              <a:rPr lang="en-GB" dirty="0"/>
              <a:t> vision for education</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1654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FBCD13C-B743-489E-8196-AD23EE35268D}"/>
              </a:ext>
            </a:extLst>
          </p:cNvPr>
          <p:cNvSpPr>
            <a:spLocks noGrp="1"/>
          </p:cNvSpPr>
          <p:nvPr>
            <p:ph type="body" idx="1"/>
          </p:nvPr>
        </p:nvSpPr>
        <p:spPr/>
        <p:txBody>
          <a:bodyPr/>
          <a:lstStyle/>
          <a:p>
            <a:r>
              <a:rPr lang="en-GB" dirty="0"/>
              <a:t>Ask participants to discuss in breakout rooms.</a:t>
            </a:r>
          </a:p>
          <a:p>
            <a:endParaRPr lang="en-GB" dirty="0"/>
          </a:p>
          <a:p>
            <a:r>
              <a:rPr lang="en-GB" dirty="0"/>
              <a:t>If they are not aware of how their setting has been impacted by </a:t>
            </a:r>
            <a:r>
              <a:rPr lang="en-GB" dirty="0" err="1"/>
              <a:t>Covid</a:t>
            </a:r>
            <a:r>
              <a:rPr lang="en-GB" dirty="0"/>
              <a:t>, ask them to think about any possible consequences</a:t>
            </a:r>
          </a:p>
          <a:p>
            <a:endParaRPr lang="en-GB" dirty="0"/>
          </a:p>
          <a:p>
            <a:r>
              <a:rPr lang="en-GB" dirty="0"/>
              <a:t>e.g. </a:t>
            </a:r>
            <a:r>
              <a:rPr lang="en-GB" dirty="0" err="1"/>
              <a:t>partipants</a:t>
            </a:r>
            <a:r>
              <a:rPr lang="en-GB" dirty="0"/>
              <a:t> may raise:</a:t>
            </a:r>
          </a:p>
          <a:p>
            <a:pPr marL="171450" indent="-171450">
              <a:buFont typeface="Arial" panose="020B0604020202020204" pitchFamily="34" charset="0"/>
              <a:buChar char="•"/>
            </a:pPr>
            <a:r>
              <a:rPr lang="en-GB" dirty="0"/>
              <a:t>Increase in children with mental health issues</a:t>
            </a:r>
          </a:p>
          <a:p>
            <a:pPr marL="171450" indent="-171450">
              <a:buFont typeface="Arial" panose="020B0604020202020204" pitchFamily="34" charset="0"/>
              <a:buChar char="•"/>
            </a:pPr>
            <a:r>
              <a:rPr lang="en-GB" dirty="0"/>
              <a:t>The impact on vulnerable children – have they had access to education if they haven’t attended school? </a:t>
            </a:r>
          </a:p>
          <a:p>
            <a:pPr marL="171450" indent="-171450">
              <a:buFont typeface="Arial" panose="020B0604020202020204" pitchFamily="34" charset="0"/>
              <a:buChar char="•"/>
            </a:pPr>
            <a:r>
              <a:rPr lang="en-GB" dirty="0"/>
              <a:t>How to re-engage with vulnerable children </a:t>
            </a:r>
          </a:p>
          <a:p>
            <a:pPr marL="171450" indent="-171450">
              <a:buFont typeface="Arial" panose="020B0604020202020204" pitchFamily="34" charset="0"/>
              <a:buChar char="•"/>
            </a:pPr>
            <a:r>
              <a:rPr lang="en-GB" dirty="0"/>
              <a:t>The impact on the DSL</a:t>
            </a:r>
          </a:p>
          <a:p>
            <a:pPr marL="171450" indent="-171450">
              <a:buFont typeface="Arial" panose="020B0604020202020204" pitchFamily="34" charset="0"/>
              <a:buChar char="•"/>
            </a:pPr>
            <a:r>
              <a:rPr lang="en-GB" dirty="0"/>
              <a:t>Managing working with other agencies</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448672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 to the Governor </a:t>
            </a:r>
            <a:r>
              <a:rPr lang="en-GB" dirty="0" err="1"/>
              <a:t>prayerbook</a:t>
            </a:r>
            <a:r>
              <a:rPr lang="en-GB" dirty="0"/>
              <a:t> – have a copy and ensure participants know where they can find it if they don’t already have a copy</a:t>
            </a:r>
          </a:p>
          <a:p>
            <a:endParaRPr lang="en-GB" dirty="0"/>
          </a:p>
          <a:p>
            <a:r>
              <a:rPr lang="en-GB" dirty="0"/>
              <a:t>Insert a prayer here. </a:t>
            </a:r>
          </a:p>
        </p:txBody>
      </p:sp>
      <p:sp>
        <p:nvSpPr>
          <p:cNvPr id="4" name="Slide Number Placeholder 3"/>
          <p:cNvSpPr>
            <a:spLocks noGrp="1"/>
          </p:cNvSpPr>
          <p:nvPr>
            <p:ph type="sldNum" sz="quarter" idx="5"/>
          </p:nvPr>
        </p:nvSpPr>
        <p:spPr/>
        <p:txBody>
          <a:bodyPr/>
          <a:lstStyle/>
          <a:p>
            <a:fld id="{994912E2-8A52-4EAF-B39C-1146E4B45035}" type="slidenum">
              <a:rPr lang="en-GB" smtClean="0"/>
              <a:t>2</a:t>
            </a:fld>
            <a:endParaRPr lang="en-GB"/>
          </a:p>
        </p:txBody>
      </p:sp>
    </p:spTree>
    <p:extLst>
      <p:ext uri="{BB962C8B-B14F-4D97-AF65-F5344CB8AC3E}">
        <p14:creationId xmlns:p14="http://schemas.microsoft.com/office/powerpoint/2010/main" val="476858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session is primarily to support those in governance roles and those that have been given the role of the SG link governor and applies to governors in both maintained in academy schools. </a:t>
            </a:r>
          </a:p>
          <a:p>
            <a:endParaRPr lang="en-GB" dirty="0"/>
          </a:p>
          <a:p>
            <a:r>
              <a:rPr lang="en-GB" dirty="0"/>
              <a:t>The aims of the session is to:</a:t>
            </a:r>
          </a:p>
          <a:p>
            <a:pPr marL="171450" indent="-171450">
              <a:buFont typeface="Arial" panose="020B0604020202020204" pitchFamily="34" charset="0"/>
              <a:buChar char="•"/>
            </a:pPr>
            <a:r>
              <a:rPr lang="en-GB" dirty="0"/>
              <a:t>Ensure that governors know what are the key areas of focus</a:t>
            </a:r>
          </a:p>
          <a:p>
            <a:pPr marL="171450" indent="-171450">
              <a:buFont typeface="Arial" panose="020B0604020202020204" pitchFamily="34" charset="0"/>
              <a:buChar char="•"/>
            </a:pPr>
            <a:r>
              <a:rPr lang="en-GB" dirty="0"/>
              <a:t>Practical suggestions for how this might look in an annual monitoring cycle</a:t>
            </a:r>
          </a:p>
          <a:p>
            <a:pPr marL="171450" indent="-171450">
              <a:buFont typeface="Arial" panose="020B0604020202020204" pitchFamily="34" charset="0"/>
              <a:buChar char="•"/>
            </a:pPr>
            <a:r>
              <a:rPr lang="en-GB" dirty="0"/>
              <a:t>What does this look like in a church school context – how does this differ. </a:t>
            </a:r>
          </a:p>
          <a:p>
            <a:pPr marL="0" indent="0">
              <a:buFont typeface="Arial" panose="020B0604020202020204" pitchFamily="34" charset="0"/>
              <a:buNone/>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Explain that the session is not designed to replace the annual safeguarding update which would normally be delivered by the DSL</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994912E2-8A52-4EAF-B39C-1146E4B45035}" type="slidenum">
              <a:rPr lang="en-GB" smtClean="0"/>
              <a:t>3</a:t>
            </a:fld>
            <a:endParaRPr lang="en-GB"/>
          </a:p>
        </p:txBody>
      </p:sp>
    </p:spTree>
    <p:extLst>
      <p:ext uri="{BB962C8B-B14F-4D97-AF65-F5344CB8AC3E}">
        <p14:creationId xmlns:p14="http://schemas.microsoft.com/office/powerpoint/2010/main" val="1244897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Give participants 6 minutes to discuss this question. </a:t>
            </a:r>
            <a:r>
              <a:rPr lang="en-GB" sz="1800" dirty="0">
                <a:effectLst/>
                <a:latin typeface="Calibri" panose="020F0502020204030204" pitchFamily="34" charset="0"/>
                <a:ea typeface="Calibri" panose="020F0502020204030204" pitchFamily="34" charset="0"/>
                <a:cs typeface="Times New Roman" panose="02020603050405020304" pitchFamily="18" charset="0"/>
              </a:rPr>
              <a:t>What must your school be doing? What are the key things that you must consider in order to be able to answer this question?</a:t>
            </a:r>
          </a:p>
          <a:p>
            <a:endParaRPr lang="en-GB" dirty="0"/>
          </a:p>
          <a:p>
            <a:r>
              <a:rPr lang="en-GB" dirty="0"/>
              <a:t>Explain that it is essential that governors are able to answer this question.</a:t>
            </a:r>
          </a:p>
          <a:p>
            <a:endParaRPr lang="en-GB" dirty="0"/>
          </a:p>
          <a:p>
            <a:r>
              <a:rPr lang="en-GB" dirty="0"/>
              <a:t>Feedback, but don’t discuss in any great detail. Explain that many of these points will inform the content of the rest of the session. </a:t>
            </a:r>
          </a:p>
          <a:p>
            <a:endParaRPr lang="en-GB" dirty="0"/>
          </a:p>
          <a:p>
            <a:r>
              <a:rPr lang="en-GB" dirty="0"/>
              <a:t>Expect responses to focus on </a:t>
            </a:r>
          </a:p>
        </p:txBody>
      </p:sp>
      <p:sp>
        <p:nvSpPr>
          <p:cNvPr id="4" name="Slide Number Placeholder 3"/>
          <p:cNvSpPr>
            <a:spLocks noGrp="1"/>
          </p:cNvSpPr>
          <p:nvPr>
            <p:ph type="sldNum" sz="quarter" idx="5"/>
          </p:nvPr>
        </p:nvSpPr>
        <p:spPr/>
        <p:txBody>
          <a:bodyPr/>
          <a:lstStyle/>
          <a:p>
            <a:fld id="{994912E2-8A52-4EAF-B39C-1146E4B45035}" type="slidenum">
              <a:rPr lang="en-GB" smtClean="0"/>
              <a:t>4</a:t>
            </a:fld>
            <a:endParaRPr lang="en-GB"/>
          </a:p>
        </p:txBody>
      </p:sp>
    </p:spTree>
    <p:extLst>
      <p:ext uri="{BB962C8B-B14F-4D97-AF65-F5344CB8AC3E}">
        <p14:creationId xmlns:p14="http://schemas.microsoft.com/office/powerpoint/2010/main" val="2735095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54DF87-0EC2-485F-81A4-1228C554BEAE}"/>
              </a:ext>
            </a:extLst>
          </p:cNvPr>
          <p:cNvSpPr>
            <a:spLocks noGrp="1"/>
          </p:cNvSpPr>
          <p:nvPr>
            <p:ph type="body" idx="1"/>
          </p:nvPr>
        </p:nvSpPr>
        <p:spPr/>
        <p:txBody>
          <a:bodyPr/>
          <a:lstStyle/>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KCSIE 2018 – Came in to effect 1.9.19. Everything that you need to know about what your school must be doing from how to respond to a safeguarding concern to the appointment of a DSL and gov with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resp</a:t>
            </a:r>
            <a:r>
              <a:rPr lang="en-GB" sz="1800" dirty="0">
                <a:effectLst/>
                <a:latin typeface="Calibri" panose="020F0502020204030204" pitchFamily="34" charset="0"/>
                <a:ea typeface="Calibri" panose="020F0502020204030204" pitchFamily="34" charset="0"/>
                <a:cs typeface="Times New Roman" panose="02020603050405020304" pitchFamily="18" charset="0"/>
              </a:rPr>
              <a:t> for SG. MATs may also appoint a trustee level person to have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resp</a:t>
            </a:r>
            <a:r>
              <a:rPr lang="en-GB" sz="1800" dirty="0">
                <a:effectLst/>
                <a:latin typeface="Calibri" panose="020F0502020204030204" pitchFamily="34" charset="0"/>
                <a:ea typeface="Calibri" panose="020F0502020204030204" pitchFamily="34" charset="0"/>
                <a:cs typeface="Times New Roman" panose="02020603050405020304" pitchFamily="18" charset="0"/>
              </a:rPr>
              <a:t> for SG at board level</a:t>
            </a: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All staff&amp; governors must read PART ONE. I would suggest it is good practice for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govs</a:t>
            </a:r>
            <a:r>
              <a:rPr lang="en-GB" sz="1800" dirty="0">
                <a:effectLst/>
                <a:latin typeface="Calibri" panose="020F0502020204030204" pitchFamily="34" charset="0"/>
                <a:ea typeface="Calibri" panose="020F0502020204030204" pitchFamily="34" charset="0"/>
                <a:cs typeface="Times New Roman" panose="02020603050405020304" pitchFamily="18" charset="0"/>
              </a:rPr>
              <a:t> to read the entire document.</a:t>
            </a:r>
          </a:p>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B2FC10B-A092-4C28-BEFD-BEC7D33BB43D}"/>
              </a:ext>
            </a:extLst>
          </p:cNvPr>
          <p:cNvSpPr>
            <a:spLocks noGrp="1"/>
          </p:cNvSpPr>
          <p:nvPr>
            <p:ph type="body" idx="1"/>
          </p:nvPr>
        </p:nvSpPr>
        <p:spPr/>
        <p:txBody>
          <a:bodyPr/>
          <a:lstStyle/>
          <a:p>
            <a:pPr marL="342900" lvl="0" indent="-342900">
              <a:lnSpc>
                <a:spcPct val="115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This legislation informs your SG and Child protection policy</a:t>
            </a:r>
          </a:p>
          <a:p>
            <a:pPr marL="342900" lvl="0" indent="-342900">
              <a:lnSpc>
                <a:spcPct val="115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This policy will include your local arrangements for dealing with concerns and take it to consideration your individual school setting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Should be reviewed annually – updated in line with any changes to legislation.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Is there a process for staff to share their professional knowledge and experience of safeguarding within the school to inform safeguarding policy?</a:t>
            </a:r>
          </a:p>
          <a:p>
            <a:pPr marL="342900" lvl="0" indent="-342900">
              <a:lnSpc>
                <a:spcPct val="115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MAT may have a trust wide SG policy, but it must make explicitly clear any local contexts and arrangements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Other policies that you should have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Code of conduct for staff</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Behaviour policy regarding children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Online safety policy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What that means for you?</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Focus on these key areas – these are relatively straightforward to monitor. They must have been read by all staff and governors</a:t>
            </a:r>
          </a:p>
          <a:p>
            <a:pPr marL="342900" lvl="0" indent="-342900">
              <a:lnSpc>
                <a:spcPct val="115000"/>
              </a:lnSpc>
              <a:spcAft>
                <a:spcPts val="100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Should be accessible on the school website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6A9699C-2B3C-47BF-B4EA-B426AA8039D3}"/>
              </a:ext>
            </a:extLst>
          </p:cNvPr>
          <p:cNvSpPr>
            <a:spLocks noGrp="1"/>
          </p:cNvSpPr>
          <p:nvPr>
            <p:ph type="body" idx="1"/>
          </p:nvPr>
        </p:nvSpPr>
        <p:spPr/>
        <p:txBody>
          <a:bodyPr/>
          <a:lstStyle/>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Audit sent out to all schools annually by the LA</a:t>
            </a: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LA have a statutory duty to do this as set out in Working Together 2018</a:t>
            </a:r>
          </a:p>
          <a:p>
            <a:pPr marL="342900" lvl="0" indent="-342900">
              <a:lnSpc>
                <a:spcPct val="115000"/>
              </a:lnSpc>
              <a:spcAft>
                <a:spcPts val="10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Deadline for completion is 31.3.19</a:t>
            </a:r>
          </a:p>
          <a:p>
            <a:pPr marL="342900" lvl="0" indent="-342900">
              <a:lnSpc>
                <a:spcPct val="115000"/>
              </a:lnSpc>
              <a:spcAft>
                <a:spcPts val="10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 find this to be a really useful tool as it requests information about every aspect of safeguarding in your setting. Each aspect is scored and RAG rated so that you can clearly see your particular areas for development. This area’s can then inform your monitoring alongside your usual monitoring cycle.</a:t>
            </a:r>
          </a:p>
          <a:p>
            <a:pPr marL="0" lvl="0" indent="0">
              <a:lnSpc>
                <a:spcPct val="115000"/>
              </a:lnSpc>
              <a:spcAft>
                <a:spcPts val="1000"/>
              </a:spcAft>
              <a:buFont typeface="Symbol" panose="05050102010706020507" pitchFamily="18" charset="2"/>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488E8AC-B528-45CF-B038-452DBC56A367}"/>
              </a:ext>
            </a:extLst>
          </p:cNvPr>
          <p:cNvSpPr>
            <a:spLocks noGrp="1"/>
          </p:cNvSpPr>
          <p:nvPr>
            <p:ph type="body" idx="1"/>
          </p:nvPr>
        </p:nvSpPr>
        <p:spPr/>
        <p:txBody>
          <a:bodyPr/>
          <a:lstStyle/>
          <a:p>
            <a:pPr marL="342900" lvl="0" indent="-342900">
              <a:lnSpc>
                <a:spcPct val="115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All staff MUST have the following as part of their induction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SG training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inc</a:t>
            </a:r>
            <a:r>
              <a:rPr lang="en-GB" sz="1200" dirty="0">
                <a:effectLst/>
                <a:latin typeface="Calibri" panose="020F0502020204030204" pitchFamily="34" charset="0"/>
                <a:ea typeface="Calibri" panose="020F0502020204030204" pitchFamily="34" charset="0"/>
                <a:cs typeface="Times New Roman" panose="02020603050405020304" pitchFamily="18" charset="0"/>
              </a:rPr>
              <a:t> info about the policy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Code of conduct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Behaviour policy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SG response for children who go missing from education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Info about the DSL and deputy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All staff MUST attend annual SG training – sometimes referred to as cascade training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bc</a:t>
            </a:r>
            <a:r>
              <a:rPr lang="en-GB" sz="1200" dirty="0">
                <a:effectLst/>
                <a:latin typeface="Calibri" panose="020F0502020204030204" pitchFamily="34" charset="0"/>
                <a:ea typeface="Calibri" panose="020F0502020204030204" pitchFamily="34" charset="0"/>
                <a:cs typeface="Times New Roman" panose="02020603050405020304" pitchFamily="18" charset="0"/>
              </a:rPr>
              <a:t> it is delivered by the DSL in school.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All staff will have access to regular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updtaes</a:t>
            </a:r>
            <a:r>
              <a:rPr lang="en-GB" sz="1200" dirty="0">
                <a:effectLst/>
                <a:latin typeface="Calibri" panose="020F0502020204030204" pitchFamily="34" charset="0"/>
                <a:ea typeface="Calibri" panose="020F0502020204030204" pitchFamily="34" charset="0"/>
                <a:cs typeface="Times New Roman" panose="02020603050405020304" pitchFamily="18" charset="0"/>
              </a:rPr>
              <a:t>, bulletins,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emaisl</a:t>
            </a:r>
            <a:r>
              <a:rPr lang="en-GB" sz="1200" dirty="0">
                <a:effectLst/>
                <a:latin typeface="Calibri" panose="020F0502020204030204" pitchFamily="34" charset="0"/>
                <a:ea typeface="Calibri" panose="020F0502020204030204" pitchFamily="34" charset="0"/>
                <a:cs typeface="Times New Roman" panose="02020603050405020304" pitchFamily="18" charset="0"/>
              </a:rPr>
              <a:t> etc</a:t>
            </a:r>
          </a:p>
          <a:p>
            <a:pPr marL="342900" lvl="0" indent="-342900">
              <a:lnSpc>
                <a:spcPct val="115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School governors should also attend training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Other specific training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Prevent/Channel training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Safer recruitment – as appropriate (I person on a panel should have completed)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DSL &amp; deputies – every 2 years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dirty="0"/>
              <a:t>Monitoring questions</a:t>
            </a:r>
          </a:p>
          <a:p>
            <a:pPr marL="171450" indent="-171450">
              <a:buFont typeface="Arial" panose="020B0604020202020204" pitchFamily="34" charset="0"/>
              <a:buChar char="•"/>
            </a:pPr>
            <a:r>
              <a:rPr lang="en-GB" dirty="0"/>
              <a:t>Effectiveness of training?</a:t>
            </a:r>
          </a:p>
          <a:p>
            <a:pPr marL="171450" indent="-171450">
              <a:buFont typeface="Arial" panose="020B0604020202020204" pitchFamily="34" charset="0"/>
              <a:buChar char="•"/>
            </a:pPr>
            <a:r>
              <a:rPr lang="en-GB" dirty="0"/>
              <a:t>That training is taking place</a:t>
            </a:r>
          </a:p>
          <a:p>
            <a:pPr marL="171450" indent="-171450">
              <a:buFont typeface="Arial" panose="020B0604020202020204" pitchFamily="34" charset="0"/>
              <a:buChar char="•"/>
            </a:pPr>
            <a:r>
              <a:rPr lang="en-GB" dirty="0"/>
              <a:t>Governors can attend the annual SG training</a:t>
            </a:r>
          </a:p>
          <a:p>
            <a:pPr marL="171450" indent="-171450">
              <a:buFont typeface="Arial" panose="020B0604020202020204" pitchFamily="34" charset="0"/>
              <a:buChar char="•"/>
            </a:pPr>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0CB075F-FC54-46B3-B7A8-D94C1B60EF0D}"/>
              </a:ext>
            </a:extLst>
          </p:cNvPr>
          <p:cNvSpPr>
            <a:spLocks noGrp="1"/>
          </p:cNvSpPr>
          <p:nvPr>
            <p:ph type="body" idx="1"/>
          </p:nvPr>
        </p:nvSpPr>
        <p:spPr/>
        <p:txBody>
          <a:bodyPr/>
          <a:lstStyle/>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Breakout room 6 minutes</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Explain that it is essential that you have an understanding of how the school is capturing the views of the children and what happens as a result of pupils sharing their views. Not only should children be given opportunities to share their worries or concerns, but they should also be given the chance to influence and improve practice. </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Give participants 6 minutes to consider the questions listed. Co-host to post these questions in the chat box. Explain that those with a mobile device may find it difficult to view the questions – suggest someone in the group takes a picture or writes the questions down. </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Expectations</a:t>
            </a: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School council or other groups which are led by the children (collective worship, online safety forums)</a:t>
            </a: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Well-being questionnaires</a:t>
            </a:r>
          </a:p>
          <a:p>
            <a:pPr marL="342900" lvl="0" indent="-342900">
              <a:lnSpc>
                <a:spcPct val="115000"/>
              </a:lnSpc>
              <a:spcAft>
                <a:spcPts val="10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Peer mentors – playground buddies</a:t>
            </a:r>
          </a:p>
          <a:p>
            <a:pPr marL="342900" lvl="0" indent="-342900">
              <a:lnSpc>
                <a:spcPct val="115000"/>
              </a:lnSpc>
              <a:spcAft>
                <a:spcPts val="10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That they have people they can speak with if they have a worry or a concern</a:t>
            </a: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Monitoring – these are the kinds of questions that you can ask your DSL</a:t>
            </a: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are the views of children being listened to?</a:t>
            </a: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does the school follow up on comments made by children?</a:t>
            </a:r>
          </a:p>
          <a:p>
            <a:pPr marL="342900" lvl="0" indent="-342900">
              <a:lnSpc>
                <a:spcPct val="115000"/>
              </a:lnSpc>
              <a:spcAft>
                <a:spcPts val="10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are the children saying and how are you following up? What is the impact of that conversation?</a:t>
            </a:r>
          </a:p>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890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877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822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295CCF-45A9-D247-9898-8F48A86B9C12}" type="datetimeFigureOut">
              <a:rPr lang="en-US" smtClean="0">
                <a:solidFill>
                  <a:prstClr val="black">
                    <a:tint val="75000"/>
                  </a:prstClr>
                </a:solidFill>
              </a:rPr>
              <a:pPr/>
              <a:t>10/12/2020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204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295CCF-45A9-D247-9898-8F48A86B9C12}" type="datetimeFigureOut">
              <a:rPr lang="en-US" smtClean="0">
                <a:solidFill>
                  <a:prstClr val="black">
                    <a:tint val="75000"/>
                  </a:prstClr>
                </a:solidFill>
              </a:rPr>
              <a:pPr/>
              <a:t>10/12/2020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967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295CCF-45A9-D247-9898-8F48A86B9C12}" type="datetimeFigureOut">
              <a:rPr lang="en-US" smtClean="0">
                <a:solidFill>
                  <a:prstClr val="black">
                    <a:tint val="75000"/>
                  </a:prstClr>
                </a:solidFill>
              </a:rPr>
              <a:pPr/>
              <a:t>10/12/2020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525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95CCF-45A9-D247-9898-8F48A86B9C12}" type="datetimeFigureOut">
              <a:rPr lang="en-US" smtClean="0">
                <a:solidFill>
                  <a:prstClr val="black">
                    <a:tint val="75000"/>
                  </a:prstClr>
                </a:solidFill>
              </a:rPr>
              <a:pPr/>
              <a:t>10/12/2020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00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solidFill>
                  <a:prstClr val="black">
                    <a:tint val="75000"/>
                  </a:prstClr>
                </a:solidFill>
              </a:rPr>
              <a:pPr/>
              <a:t>10/12/2020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92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solidFill>
                  <a:prstClr val="black">
                    <a:tint val="75000"/>
                  </a:prstClr>
                </a:solidFill>
              </a:rPr>
              <a:pPr/>
              <a:t>10/12/2020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798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06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49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295CCF-45A9-D247-9898-8F48A86B9C12}"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295CCF-45A9-D247-9898-8F48A86B9C12}"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295CCF-45A9-D247-9898-8F48A86B9C12}" type="datetimeFigureOut">
              <a:rPr lang="en-US" smtClean="0"/>
              <a:t>10/12/2020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295CCF-45A9-D247-9898-8F48A86B9C12}"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95CCF-45A9-D247-9898-8F48A86B9C12}" type="datetimeFigureOut">
              <a:rPr lang="en-US" smtClean="0"/>
              <a:t>10/12/2020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95CCF-45A9-D247-9898-8F48A86B9C12}" type="datetimeFigureOut">
              <a:rPr lang="en-US" smtClean="0"/>
              <a:t>10/12/2020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28AF9-AA14-6E48-A5C4-AA23209147E5}" type="slidenum">
              <a:rPr lang="en-US" smtClean="0"/>
              <a:t>‹#›</a:t>
            </a:fld>
            <a:endParaRPr lang="en-US"/>
          </a:p>
        </p:txBody>
      </p:sp>
    </p:spTree>
    <p:extLst>
      <p:ext uri="{BB962C8B-B14F-4D97-AF65-F5344CB8AC3E}">
        <p14:creationId xmlns:p14="http://schemas.microsoft.com/office/powerpoint/2010/main" val="566400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95CCF-45A9-D247-9898-8F48A86B9C12}" type="datetimeFigureOut">
              <a:rPr lang="en-US" smtClean="0">
                <a:solidFill>
                  <a:prstClr val="black">
                    <a:tint val="75000"/>
                  </a:prstClr>
                </a:solidFill>
              </a:rPr>
              <a:pPr/>
              <a:t>10/12/2020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98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bathandwells.org.uk/supporting-children/"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620000"/>
            <a:ext cx="7772400" cy="2387600"/>
          </a:xfrm>
        </p:spPr>
        <p:txBody>
          <a:bodyPr>
            <a:normAutofit/>
          </a:bodyPr>
          <a:lstStyle/>
          <a:p>
            <a:pPr algn="l"/>
            <a:r>
              <a:rPr lang="en-US" sz="5500" dirty="0">
                <a:solidFill>
                  <a:schemeClr val="bg1"/>
                </a:solidFill>
                <a:latin typeface="Cambria" charset="0"/>
                <a:ea typeface="Cambria" charset="0"/>
                <a:cs typeface="Cambria" charset="0"/>
              </a:rPr>
              <a:t>Safeguarding Governance</a:t>
            </a:r>
          </a:p>
        </p:txBody>
      </p:sp>
      <p:sp>
        <p:nvSpPr>
          <p:cNvPr id="3" name="Subtitle 2"/>
          <p:cNvSpPr>
            <a:spLocks noGrp="1"/>
          </p:cNvSpPr>
          <p:nvPr>
            <p:ph type="subTitle" idx="1"/>
          </p:nvPr>
        </p:nvSpPr>
        <p:spPr>
          <a:xfrm>
            <a:off x="720000" y="4500000"/>
            <a:ext cx="7739788" cy="1655762"/>
          </a:xfrm>
        </p:spPr>
        <p:txBody>
          <a:bodyPr>
            <a:normAutofit/>
          </a:bodyPr>
          <a:lstStyle/>
          <a:p>
            <a:pPr algn="l"/>
            <a:r>
              <a:rPr lang="en-US" sz="3000" dirty="0">
                <a:solidFill>
                  <a:schemeClr val="bg1"/>
                </a:solidFill>
              </a:rPr>
              <a:t>Vicky Christophers</a:t>
            </a:r>
          </a:p>
          <a:p>
            <a:pPr algn="l"/>
            <a:r>
              <a:rPr lang="en-US" sz="3000" dirty="0">
                <a:solidFill>
                  <a:schemeClr val="bg1"/>
                </a:solidFill>
              </a:rPr>
              <a:t>School </a:t>
            </a:r>
            <a:r>
              <a:rPr lang="en-US" sz="3000" dirty="0" err="1">
                <a:solidFill>
                  <a:schemeClr val="bg1"/>
                </a:solidFill>
              </a:rPr>
              <a:t>Organisation</a:t>
            </a:r>
            <a:r>
              <a:rPr lang="en-US" sz="3000" dirty="0">
                <a:solidFill>
                  <a:schemeClr val="bg1"/>
                </a:solidFill>
              </a:rPr>
              <a:t> and Governance Adviser</a:t>
            </a:r>
          </a:p>
        </p:txBody>
      </p:sp>
    </p:spTree>
    <p:extLst>
      <p:ext uri="{BB962C8B-B14F-4D97-AF65-F5344CB8AC3E}">
        <p14:creationId xmlns:p14="http://schemas.microsoft.com/office/powerpoint/2010/main" val="603939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6717" y="720000"/>
            <a:ext cx="7916449" cy="607759"/>
          </a:xfrm>
        </p:spPr>
        <p:txBody>
          <a:bodyPr anchor="t">
            <a:noAutofit/>
          </a:bodyPr>
          <a:lstStyle/>
          <a:p>
            <a:pPr algn="l"/>
            <a:r>
              <a:rPr lang="en-US" sz="4000" dirty="0">
                <a:solidFill>
                  <a:srgbClr val="78A22F"/>
                </a:solidFill>
                <a:latin typeface="Cambria" panose="02040503050406030204" pitchFamily="18" charset="0"/>
                <a:ea typeface="Cambria" panose="02040503050406030204" pitchFamily="18" charset="0"/>
                <a:cs typeface="Cambria" charset="0"/>
              </a:rPr>
              <a:t>Curriculum</a:t>
            </a:r>
            <a:br>
              <a:rPr lang="en-US" sz="4000" dirty="0">
                <a:solidFill>
                  <a:srgbClr val="78A22F"/>
                </a:solidFill>
                <a:latin typeface="Cambria" panose="02040503050406030204" pitchFamily="18" charset="0"/>
                <a:ea typeface="Cambria" panose="02040503050406030204" pitchFamily="18" charset="0"/>
                <a:cs typeface="Cambria" charset="0"/>
              </a:rPr>
            </a:br>
            <a:endParaRPr lang="en-US" sz="4000" dirty="0">
              <a:solidFill>
                <a:srgbClr val="78A22F"/>
              </a:solidFill>
              <a:latin typeface="Cambria" panose="02040503050406030204" pitchFamily="18" charset="0"/>
              <a:ea typeface="Cambria" panose="02040503050406030204" pitchFamily="18" charset="0"/>
              <a:cs typeface="Cambria" charset="0"/>
            </a:endParaRPr>
          </a:p>
        </p:txBody>
      </p:sp>
      <p:sp>
        <p:nvSpPr>
          <p:cNvPr id="3" name="Subtitle 2"/>
          <p:cNvSpPr>
            <a:spLocks noGrp="1"/>
          </p:cNvSpPr>
          <p:nvPr>
            <p:ph type="subTitle" idx="1"/>
          </p:nvPr>
        </p:nvSpPr>
        <p:spPr>
          <a:xfrm>
            <a:off x="720000" y="1979999"/>
            <a:ext cx="7739788" cy="4098071"/>
          </a:xfrm>
        </p:spPr>
        <p:txBody>
          <a:bodyPr>
            <a:normAutofit/>
          </a:bodyPr>
          <a:lstStyle/>
          <a:p>
            <a:pPr algn="l"/>
            <a:endParaRPr lang="en-US" sz="3200" dirty="0"/>
          </a:p>
          <a:p>
            <a:pPr marL="457200" indent="-457200" algn="l">
              <a:buFont typeface="Arial" panose="020B0604020202020204" pitchFamily="34" charset="0"/>
              <a:buChar char="•"/>
            </a:pPr>
            <a:endParaRPr lang="en-US" sz="3200" dirty="0"/>
          </a:p>
          <a:p>
            <a:pPr marL="457200" indent="-457200" algn="l">
              <a:buFont typeface="Arial" panose="020B0604020202020204" pitchFamily="34" charset="0"/>
              <a:buChar char="•"/>
            </a:pPr>
            <a:r>
              <a:rPr lang="en-US" sz="3200" dirty="0"/>
              <a:t>Online safety</a:t>
            </a:r>
          </a:p>
          <a:p>
            <a:pPr marL="457200" indent="-457200" algn="l">
              <a:buFont typeface="Arial" panose="020B0604020202020204" pitchFamily="34" charset="0"/>
              <a:buChar char="•"/>
            </a:pPr>
            <a:r>
              <a:rPr lang="en-US" sz="3200" dirty="0"/>
              <a:t>In discussions with their school staff</a:t>
            </a:r>
          </a:p>
          <a:p>
            <a:pPr marL="457200" indent="-457200" algn="l">
              <a:buFont typeface="Arial" panose="020B0604020202020204" pitchFamily="34" charset="0"/>
              <a:buChar char="•"/>
            </a:pPr>
            <a:r>
              <a:rPr lang="en-US" sz="3200" dirty="0"/>
              <a:t>In specific lessons e.g. PSHE</a:t>
            </a:r>
          </a:p>
          <a:p>
            <a:pPr marL="457200" indent="-457200" algn="l">
              <a:buFont typeface="Arial" panose="020B0604020202020204" pitchFamily="34" charset="0"/>
              <a:buChar char="•"/>
            </a:pPr>
            <a:r>
              <a:rPr lang="en-US" sz="3200" dirty="0"/>
              <a:t>Assemblies</a:t>
            </a:r>
          </a:p>
          <a:p>
            <a:pPr marL="457200" indent="-457200" algn="l">
              <a:buFont typeface="Arial" panose="020B0604020202020204" pitchFamily="34" charset="0"/>
              <a:buChar char="•"/>
            </a:pPr>
            <a:endParaRPr lang="en-US" sz="3200" dirty="0"/>
          </a:p>
          <a:p>
            <a:pPr marL="457200" indent="-457200" algn="l">
              <a:buFont typeface="Arial" panose="020B0604020202020204" pitchFamily="34" charset="0"/>
              <a:buChar char="•"/>
            </a:pPr>
            <a:endParaRPr lang="en-US" sz="3200" dirty="0"/>
          </a:p>
          <a:p>
            <a:pPr marL="457200" indent="-457200" algn="l">
              <a:buFont typeface="Arial" panose="020B0604020202020204" pitchFamily="34" charset="0"/>
              <a:buChar char="•"/>
            </a:pPr>
            <a:endParaRPr lang="en-US" sz="3200" dirty="0"/>
          </a:p>
        </p:txBody>
      </p:sp>
      <p:sp>
        <p:nvSpPr>
          <p:cNvPr id="5" name="TextBox 4">
            <a:extLst>
              <a:ext uri="{FF2B5EF4-FFF2-40B4-BE49-F238E27FC236}">
                <a16:creationId xmlns:a16="http://schemas.microsoft.com/office/drawing/2014/main" id="{C49BABAA-FEC0-4C70-B474-5E5F89DE3941}"/>
              </a:ext>
            </a:extLst>
          </p:cNvPr>
          <p:cNvSpPr txBox="1"/>
          <p:nvPr/>
        </p:nvSpPr>
        <p:spPr>
          <a:xfrm>
            <a:off x="826718" y="1653436"/>
            <a:ext cx="7302674" cy="1323439"/>
          </a:xfrm>
          <a:prstGeom prst="rect">
            <a:avLst/>
          </a:prstGeom>
          <a:noFill/>
        </p:spPr>
        <p:txBody>
          <a:bodyPr wrap="square" rtlCol="0">
            <a:spAutoFit/>
          </a:bodyPr>
          <a:lstStyle/>
          <a:p>
            <a:r>
              <a:rPr lang="en-GB" sz="4000" dirty="0">
                <a:solidFill>
                  <a:srgbClr val="78A22F"/>
                </a:solidFill>
                <a:latin typeface="Cambria" panose="02040503050406030204" pitchFamily="18" charset="0"/>
                <a:ea typeface="Cambria" panose="02040503050406030204" pitchFamily="18" charset="0"/>
              </a:rPr>
              <a:t>How are the children taught to stay safe?</a:t>
            </a:r>
          </a:p>
        </p:txBody>
      </p:sp>
    </p:spTree>
    <p:extLst>
      <p:ext uri="{BB962C8B-B14F-4D97-AF65-F5344CB8AC3E}">
        <p14:creationId xmlns:p14="http://schemas.microsoft.com/office/powerpoint/2010/main" val="295104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1041" y="720000"/>
            <a:ext cx="8166969" cy="1259999"/>
          </a:xfrm>
        </p:spPr>
        <p:txBody>
          <a:bodyPr anchor="t">
            <a:normAutofit fontScale="90000"/>
          </a:bodyPr>
          <a:lstStyle/>
          <a:p>
            <a:pPr algn="l"/>
            <a:r>
              <a:rPr lang="en-US" sz="5000" dirty="0">
                <a:solidFill>
                  <a:srgbClr val="78A22F"/>
                </a:solidFill>
                <a:latin typeface="Cambria" charset="0"/>
                <a:ea typeface="Cambria" charset="0"/>
                <a:cs typeface="Cambria" charset="0"/>
              </a:rPr>
              <a:t>Safeguarding concerns/referrals</a:t>
            </a:r>
          </a:p>
        </p:txBody>
      </p:sp>
      <p:sp>
        <p:nvSpPr>
          <p:cNvPr id="3" name="Subtitle 2"/>
          <p:cNvSpPr>
            <a:spLocks noGrp="1"/>
          </p:cNvSpPr>
          <p:nvPr>
            <p:ph type="subTitle" idx="1"/>
          </p:nvPr>
        </p:nvSpPr>
        <p:spPr>
          <a:xfrm>
            <a:off x="720000" y="1979999"/>
            <a:ext cx="7739788" cy="4098071"/>
          </a:xfrm>
        </p:spPr>
        <p:txBody>
          <a:bodyPr>
            <a:normAutofit/>
          </a:bodyPr>
          <a:lstStyle/>
          <a:p>
            <a:pPr algn="l"/>
            <a:endParaRPr lang="en-US" sz="3200" dirty="0"/>
          </a:p>
          <a:p>
            <a:pPr algn="l"/>
            <a:endParaRPr lang="en-US" sz="3200" dirty="0"/>
          </a:p>
          <a:p>
            <a:pPr algn="l"/>
            <a:r>
              <a:rPr lang="en-US" sz="3200" dirty="0"/>
              <a:t>What questions should you be asking your DSL about concerns &amp; referrals?</a:t>
            </a:r>
          </a:p>
        </p:txBody>
      </p:sp>
    </p:spTree>
    <p:extLst>
      <p:ext uri="{BB962C8B-B14F-4D97-AF65-F5344CB8AC3E}">
        <p14:creationId xmlns:p14="http://schemas.microsoft.com/office/powerpoint/2010/main" val="114709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a:bodyPr>
          <a:lstStyle/>
          <a:p>
            <a:pPr algn="l"/>
            <a:r>
              <a:rPr lang="en-US" sz="5000" dirty="0">
                <a:solidFill>
                  <a:srgbClr val="78A22F"/>
                </a:solidFill>
                <a:latin typeface="Cambria" charset="0"/>
                <a:ea typeface="Cambria" charset="0"/>
                <a:cs typeface="Cambria" charset="0"/>
              </a:rPr>
              <a:t>Record Keeping</a:t>
            </a:r>
          </a:p>
        </p:txBody>
      </p:sp>
      <p:sp>
        <p:nvSpPr>
          <p:cNvPr id="3" name="Subtitle 2"/>
          <p:cNvSpPr>
            <a:spLocks noGrp="1"/>
          </p:cNvSpPr>
          <p:nvPr>
            <p:ph type="subTitle" idx="1"/>
          </p:nvPr>
        </p:nvSpPr>
        <p:spPr>
          <a:xfrm>
            <a:off x="720000" y="1979999"/>
            <a:ext cx="7739788" cy="4098071"/>
          </a:xfrm>
        </p:spPr>
        <p:txBody>
          <a:bodyPr>
            <a:normAutofit/>
          </a:bodyPr>
          <a:lstStyle/>
          <a:p>
            <a:pPr marL="457200" indent="-457200" algn="l">
              <a:buFont typeface="Arial" panose="020B0604020202020204" pitchFamily="34" charset="0"/>
              <a:buChar char="•"/>
            </a:pPr>
            <a:r>
              <a:rPr lang="en-US" sz="3200" dirty="0"/>
              <a:t>Any safeguarding concern must be recorded and kept secure</a:t>
            </a:r>
          </a:p>
          <a:p>
            <a:pPr marL="457200" indent="-457200" algn="l">
              <a:buFont typeface="Arial" panose="020B0604020202020204" pitchFamily="34" charset="0"/>
              <a:buChar char="•"/>
            </a:pPr>
            <a:r>
              <a:rPr lang="en-US" sz="3200" dirty="0"/>
              <a:t>Files should be kept chronologically and securely locked away</a:t>
            </a:r>
          </a:p>
          <a:p>
            <a:pPr marL="457200" indent="-457200" algn="l">
              <a:buFont typeface="Arial" panose="020B0604020202020204" pitchFamily="34" charset="0"/>
              <a:buChar char="•"/>
            </a:pPr>
            <a:r>
              <a:rPr lang="en-US" sz="3200" dirty="0"/>
              <a:t>Online systems for recording must be secure and password protected</a:t>
            </a:r>
          </a:p>
          <a:p>
            <a:pPr marL="457200" indent="-457200" algn="l">
              <a:buFont typeface="Arial" panose="020B0604020202020204" pitchFamily="34" charset="0"/>
              <a:buChar char="•"/>
            </a:pPr>
            <a:r>
              <a:rPr lang="en-US" sz="3200" dirty="0"/>
              <a:t>Information must be shared with local agencies as appropriate </a:t>
            </a:r>
          </a:p>
          <a:p>
            <a:pPr marL="457200" indent="-457200" algn="l">
              <a:buFont typeface="Arial" panose="020B0604020202020204" pitchFamily="34" charset="0"/>
              <a:buChar char="•"/>
            </a:pPr>
            <a:endParaRPr lang="en-US" sz="3200" dirty="0"/>
          </a:p>
        </p:txBody>
      </p:sp>
    </p:spTree>
    <p:extLst>
      <p:ext uri="{BB962C8B-B14F-4D97-AF65-F5344CB8AC3E}">
        <p14:creationId xmlns:p14="http://schemas.microsoft.com/office/powerpoint/2010/main" val="1208228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a:bodyPr>
          <a:lstStyle/>
          <a:p>
            <a:pPr algn="l"/>
            <a:r>
              <a:rPr lang="en-US" sz="5000" dirty="0">
                <a:solidFill>
                  <a:srgbClr val="78A22F"/>
                </a:solidFill>
                <a:latin typeface="Cambria" charset="0"/>
                <a:ea typeface="Cambria" charset="0"/>
                <a:cs typeface="Cambria" charset="0"/>
              </a:rPr>
              <a:t>Record Keeping</a:t>
            </a:r>
          </a:p>
        </p:txBody>
      </p:sp>
      <p:sp>
        <p:nvSpPr>
          <p:cNvPr id="3" name="Subtitle 2"/>
          <p:cNvSpPr>
            <a:spLocks noGrp="1"/>
          </p:cNvSpPr>
          <p:nvPr>
            <p:ph type="subTitle" idx="1"/>
          </p:nvPr>
        </p:nvSpPr>
        <p:spPr>
          <a:xfrm>
            <a:off x="720000" y="1979999"/>
            <a:ext cx="7739788" cy="4098071"/>
          </a:xfrm>
        </p:spPr>
        <p:txBody>
          <a:bodyPr>
            <a:normAutofit/>
          </a:bodyPr>
          <a:lstStyle/>
          <a:p>
            <a:pPr algn="l"/>
            <a:r>
              <a:rPr lang="en-US" sz="3200" dirty="0"/>
              <a:t>Single Central Record</a:t>
            </a:r>
          </a:p>
          <a:p>
            <a:pPr marL="457200" indent="-457200" algn="l">
              <a:buFont typeface="Arial" panose="020B0604020202020204" pitchFamily="34" charset="0"/>
              <a:buChar char="•"/>
            </a:pPr>
            <a:r>
              <a:rPr lang="en-US" sz="3200" dirty="0"/>
              <a:t>Must be </a:t>
            </a:r>
            <a:r>
              <a:rPr lang="en-US" sz="3200" dirty="0" err="1"/>
              <a:t>scrutinised</a:t>
            </a:r>
            <a:r>
              <a:rPr lang="en-US" sz="3200" dirty="0"/>
              <a:t> by a governor</a:t>
            </a:r>
          </a:p>
          <a:p>
            <a:pPr marL="457200" indent="-457200" algn="l">
              <a:buFont typeface="Arial" panose="020B0604020202020204" pitchFamily="34" charset="0"/>
              <a:buChar char="•"/>
            </a:pPr>
            <a:r>
              <a:rPr lang="en-US" sz="3200" dirty="0"/>
              <a:t>At least termly</a:t>
            </a:r>
          </a:p>
          <a:p>
            <a:pPr marL="457200" indent="-457200" algn="l">
              <a:buFont typeface="Arial" panose="020B0604020202020204" pitchFamily="34" charset="0"/>
              <a:buChar char="•"/>
            </a:pPr>
            <a:r>
              <a:rPr lang="en-US" sz="3200" dirty="0"/>
              <a:t>Detailed scrutiny to take place annually</a:t>
            </a:r>
          </a:p>
        </p:txBody>
      </p:sp>
    </p:spTree>
    <p:extLst>
      <p:ext uri="{BB962C8B-B14F-4D97-AF65-F5344CB8AC3E}">
        <p14:creationId xmlns:p14="http://schemas.microsoft.com/office/powerpoint/2010/main" val="3319971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a:bodyPr>
          <a:lstStyle/>
          <a:p>
            <a:pPr algn="l"/>
            <a:r>
              <a:rPr lang="en-US" sz="5000" dirty="0">
                <a:solidFill>
                  <a:srgbClr val="78A22F"/>
                </a:solidFill>
                <a:latin typeface="Cambria" charset="0"/>
                <a:ea typeface="Cambria" charset="0"/>
                <a:cs typeface="Cambria" charset="0"/>
              </a:rPr>
              <a:t>Environment</a:t>
            </a:r>
          </a:p>
        </p:txBody>
      </p:sp>
      <p:sp>
        <p:nvSpPr>
          <p:cNvPr id="3" name="Subtitle 2"/>
          <p:cNvSpPr>
            <a:spLocks noGrp="1"/>
          </p:cNvSpPr>
          <p:nvPr>
            <p:ph type="subTitle" idx="1"/>
          </p:nvPr>
        </p:nvSpPr>
        <p:spPr>
          <a:xfrm>
            <a:off x="720000" y="1979999"/>
            <a:ext cx="7739788" cy="4098071"/>
          </a:xfrm>
        </p:spPr>
        <p:txBody>
          <a:bodyPr>
            <a:normAutofit/>
          </a:bodyPr>
          <a:lstStyle/>
          <a:p>
            <a:pPr algn="l"/>
            <a:r>
              <a:rPr lang="en-US" sz="3200" dirty="0"/>
              <a:t>Health and Safety </a:t>
            </a:r>
          </a:p>
          <a:p>
            <a:pPr algn="l"/>
            <a:r>
              <a:rPr lang="en-US" sz="3200" dirty="0"/>
              <a:t>Risk Assessments</a:t>
            </a:r>
          </a:p>
          <a:p>
            <a:pPr algn="l"/>
            <a:r>
              <a:rPr lang="en-US" sz="3200" dirty="0"/>
              <a:t>Site security</a:t>
            </a:r>
          </a:p>
          <a:p>
            <a:pPr algn="l"/>
            <a:r>
              <a:rPr lang="en-US" sz="3200" dirty="0"/>
              <a:t>Noticeboards</a:t>
            </a:r>
          </a:p>
          <a:p>
            <a:pPr algn="l"/>
            <a:endParaRPr lang="en-US" sz="3200" dirty="0"/>
          </a:p>
        </p:txBody>
      </p:sp>
    </p:spTree>
    <p:extLst>
      <p:ext uri="{BB962C8B-B14F-4D97-AF65-F5344CB8AC3E}">
        <p14:creationId xmlns:p14="http://schemas.microsoft.com/office/powerpoint/2010/main" val="3265622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fontScale="90000"/>
          </a:bodyPr>
          <a:lstStyle/>
          <a:p>
            <a:pPr algn="l"/>
            <a:r>
              <a:rPr lang="en-US" sz="5000" dirty="0">
                <a:solidFill>
                  <a:srgbClr val="78A22F"/>
                </a:solidFill>
                <a:latin typeface="Cambria" charset="0"/>
                <a:ea typeface="Cambria" charset="0"/>
                <a:cs typeface="Cambria" charset="0"/>
              </a:rPr>
              <a:t>Safeguarding in church schools</a:t>
            </a:r>
          </a:p>
        </p:txBody>
      </p:sp>
      <p:sp>
        <p:nvSpPr>
          <p:cNvPr id="3" name="Subtitle 2"/>
          <p:cNvSpPr>
            <a:spLocks noGrp="1"/>
          </p:cNvSpPr>
          <p:nvPr>
            <p:ph type="subTitle" idx="1"/>
          </p:nvPr>
        </p:nvSpPr>
        <p:spPr>
          <a:xfrm>
            <a:off x="720000" y="1979999"/>
            <a:ext cx="7739788" cy="4098071"/>
          </a:xfrm>
        </p:spPr>
        <p:txBody>
          <a:bodyPr>
            <a:normAutofit/>
          </a:bodyPr>
          <a:lstStyle/>
          <a:p>
            <a:r>
              <a:rPr lang="en-US" sz="3200" dirty="0"/>
              <a:t>Statutory Inspection of Anglican and Methodist Schools (SIAMS)</a:t>
            </a:r>
          </a:p>
          <a:p>
            <a:endParaRPr lang="en-US" sz="3200" dirty="0"/>
          </a:p>
          <a:p>
            <a:r>
              <a:rPr lang="en-GB" sz="3200" b="0" i="0" u="none" strike="noStrike" dirty="0">
                <a:solidFill>
                  <a:srgbClr val="000000"/>
                </a:solidFill>
                <a:effectLst/>
                <a:latin typeface="Calibri" panose="020F0502020204030204" pitchFamily="34" charset="0"/>
              </a:rPr>
              <a:t>How effective is the school’s distinctive Christian vision, established and promoted by leadership at all levels, in enabling pupils and adults to flourish?</a:t>
            </a:r>
            <a:r>
              <a:rPr lang="en-GB" sz="3200" b="0" i="0" dirty="0">
                <a:solidFill>
                  <a:srgbClr val="000000"/>
                </a:solidFill>
                <a:effectLst/>
                <a:latin typeface="Calibri" panose="020F0502020204030204" pitchFamily="34" charset="0"/>
              </a:rPr>
              <a:t>​</a:t>
            </a:r>
            <a:endParaRPr lang="en-US" sz="3200" dirty="0"/>
          </a:p>
        </p:txBody>
      </p:sp>
    </p:spTree>
    <p:extLst>
      <p:ext uri="{BB962C8B-B14F-4D97-AF65-F5344CB8AC3E}">
        <p14:creationId xmlns:p14="http://schemas.microsoft.com/office/powerpoint/2010/main" val="3784689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a:bodyPr>
          <a:lstStyle/>
          <a:p>
            <a:pPr algn="l"/>
            <a:r>
              <a:rPr lang="en-US" sz="5000" dirty="0">
                <a:solidFill>
                  <a:srgbClr val="78A22F"/>
                </a:solidFill>
                <a:latin typeface="Cambria" charset="0"/>
                <a:ea typeface="Cambria" charset="0"/>
                <a:cs typeface="Cambria" charset="0"/>
              </a:rPr>
              <a:t>C of E Vision for Education</a:t>
            </a:r>
          </a:p>
        </p:txBody>
      </p:sp>
      <p:sp>
        <p:nvSpPr>
          <p:cNvPr id="3" name="Subtitle 2"/>
          <p:cNvSpPr>
            <a:spLocks noGrp="1"/>
          </p:cNvSpPr>
          <p:nvPr>
            <p:ph type="subTitle" idx="1"/>
          </p:nvPr>
        </p:nvSpPr>
        <p:spPr>
          <a:xfrm>
            <a:off x="720000" y="1979999"/>
            <a:ext cx="7739788" cy="4098071"/>
          </a:xfrm>
        </p:spPr>
        <p:txBody>
          <a:bodyPr>
            <a:normAutofit/>
          </a:bodyPr>
          <a:lstStyle/>
          <a:p>
            <a:r>
              <a:rPr lang="en-US" sz="3200" dirty="0"/>
              <a:t>‘Life in all its fullness’</a:t>
            </a:r>
          </a:p>
          <a:p>
            <a:endParaRPr lang="en-US" sz="3200" dirty="0"/>
          </a:p>
          <a:p>
            <a:r>
              <a:rPr lang="en-GB" sz="3200" dirty="0"/>
              <a:t>Educating for Wisdom, Knowledge and Skills </a:t>
            </a:r>
          </a:p>
          <a:p>
            <a:r>
              <a:rPr lang="en-GB" sz="3200" dirty="0"/>
              <a:t>Educating for Hope and Aspiration</a:t>
            </a:r>
          </a:p>
          <a:p>
            <a:r>
              <a:rPr lang="en-GB" sz="3200" dirty="0"/>
              <a:t>Educating for Community and Living Well Together</a:t>
            </a:r>
          </a:p>
          <a:p>
            <a:r>
              <a:rPr lang="en-GB" sz="3200" dirty="0"/>
              <a:t>Educating for Dignity and Respect</a:t>
            </a:r>
            <a:endParaRPr lang="en-US" sz="3200" dirty="0"/>
          </a:p>
        </p:txBody>
      </p:sp>
    </p:spTree>
    <p:extLst>
      <p:ext uri="{BB962C8B-B14F-4D97-AF65-F5344CB8AC3E}">
        <p14:creationId xmlns:p14="http://schemas.microsoft.com/office/powerpoint/2010/main" val="338967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a:bodyPr>
          <a:lstStyle/>
          <a:p>
            <a:pPr algn="l"/>
            <a:r>
              <a:rPr lang="en-US" sz="5000" dirty="0">
                <a:solidFill>
                  <a:srgbClr val="78A22F"/>
                </a:solidFill>
                <a:latin typeface="Cambria" charset="0"/>
                <a:ea typeface="Cambria" charset="0"/>
                <a:cs typeface="Cambria" charset="0"/>
              </a:rPr>
              <a:t>C of E Vision for Education</a:t>
            </a:r>
          </a:p>
        </p:txBody>
      </p:sp>
      <p:sp>
        <p:nvSpPr>
          <p:cNvPr id="3" name="Subtitle 2"/>
          <p:cNvSpPr>
            <a:spLocks noGrp="1"/>
          </p:cNvSpPr>
          <p:nvPr>
            <p:ph type="subTitle" idx="1"/>
          </p:nvPr>
        </p:nvSpPr>
        <p:spPr>
          <a:xfrm>
            <a:off x="720000" y="1616938"/>
            <a:ext cx="7739788" cy="4535101"/>
          </a:xfrm>
        </p:spPr>
        <p:txBody>
          <a:bodyPr>
            <a:normAutofit lnSpcReduction="10000"/>
          </a:bodyPr>
          <a:lstStyle/>
          <a:p>
            <a:r>
              <a:rPr lang="en-GB" sz="3200" dirty="0"/>
              <a:t>Educating for Dignity and Respect</a:t>
            </a:r>
          </a:p>
          <a:p>
            <a:endParaRPr lang="en-GB" sz="3200" dirty="0"/>
          </a:p>
          <a:p>
            <a:r>
              <a:rPr lang="en-GB" sz="3200" dirty="0"/>
              <a:t>Value for individuals and individual differences</a:t>
            </a:r>
          </a:p>
          <a:p>
            <a:r>
              <a:rPr lang="en-GB" sz="3200" dirty="0"/>
              <a:t>Recognising the worth of each person</a:t>
            </a:r>
          </a:p>
          <a:p>
            <a:r>
              <a:rPr lang="en-GB" sz="3200" dirty="0"/>
              <a:t>Curriculum areas encourage respect for difference</a:t>
            </a:r>
          </a:p>
          <a:p>
            <a:r>
              <a:rPr lang="en-GB" sz="3200" dirty="0"/>
              <a:t>Pupils feel safe to express their views</a:t>
            </a:r>
          </a:p>
          <a:p>
            <a:r>
              <a:rPr lang="en-GB" sz="3200" dirty="0"/>
              <a:t>Pupils are protected from bullying</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32372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2388960"/>
          </a:xfrm>
        </p:spPr>
        <p:txBody>
          <a:bodyPr anchor="t">
            <a:normAutofit/>
          </a:bodyPr>
          <a:lstStyle/>
          <a:p>
            <a:r>
              <a:rPr lang="en-US" sz="5000" dirty="0">
                <a:solidFill>
                  <a:srgbClr val="78A22F"/>
                </a:solidFill>
                <a:latin typeface="Cambria" charset="0"/>
                <a:ea typeface="Cambria" charset="0"/>
                <a:cs typeface="Cambria" charset="0"/>
              </a:rPr>
              <a:t>How do your school’s Christian values support and promote safeguarding?</a:t>
            </a:r>
          </a:p>
        </p:txBody>
      </p:sp>
    </p:spTree>
    <p:extLst>
      <p:ext uri="{BB962C8B-B14F-4D97-AF65-F5344CB8AC3E}">
        <p14:creationId xmlns:p14="http://schemas.microsoft.com/office/powerpoint/2010/main" val="2388173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fontScale="90000"/>
          </a:bodyPr>
          <a:lstStyle/>
          <a:p>
            <a:pPr algn="l"/>
            <a:r>
              <a:rPr lang="en-US" sz="5000" dirty="0">
                <a:solidFill>
                  <a:srgbClr val="78A22F"/>
                </a:solidFill>
                <a:latin typeface="Cambria" charset="0"/>
                <a:ea typeface="Cambria" charset="0"/>
                <a:cs typeface="Cambria" charset="0"/>
              </a:rPr>
              <a:t>Safeguarding over the last 6 months</a:t>
            </a:r>
          </a:p>
        </p:txBody>
      </p:sp>
      <p:sp>
        <p:nvSpPr>
          <p:cNvPr id="3" name="Subtitle 2"/>
          <p:cNvSpPr>
            <a:spLocks noGrp="1"/>
          </p:cNvSpPr>
          <p:nvPr>
            <p:ph type="subTitle" idx="1"/>
          </p:nvPr>
        </p:nvSpPr>
        <p:spPr>
          <a:xfrm>
            <a:off x="736306" y="2300039"/>
            <a:ext cx="7739788" cy="4098071"/>
          </a:xfrm>
        </p:spPr>
        <p:txBody>
          <a:bodyPr>
            <a:normAutofit/>
          </a:bodyPr>
          <a:lstStyle/>
          <a:p>
            <a:pPr algn="l"/>
            <a:r>
              <a:rPr lang="en-US" sz="3200" dirty="0"/>
              <a:t>How has the last 6 months impacted on safeguarding practice in your setting?</a:t>
            </a:r>
          </a:p>
        </p:txBody>
      </p:sp>
    </p:spTree>
    <p:extLst>
      <p:ext uri="{BB962C8B-B14F-4D97-AF65-F5344CB8AC3E}">
        <p14:creationId xmlns:p14="http://schemas.microsoft.com/office/powerpoint/2010/main" val="1987611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fontScale="90000"/>
          </a:bodyPr>
          <a:lstStyle/>
          <a:p>
            <a:pPr algn="l"/>
            <a:r>
              <a:rPr lang="en-US" sz="5000" dirty="0">
                <a:solidFill>
                  <a:srgbClr val="78A22F"/>
                </a:solidFill>
                <a:latin typeface="Cambria" charset="0"/>
                <a:ea typeface="Cambria" charset="0"/>
                <a:cs typeface="Cambria" charset="0"/>
              </a:rPr>
              <a:t>Prayer from the Governor book of prayers</a:t>
            </a:r>
          </a:p>
        </p:txBody>
      </p:sp>
      <p:sp>
        <p:nvSpPr>
          <p:cNvPr id="3" name="Subtitle 2"/>
          <p:cNvSpPr>
            <a:spLocks noGrp="1"/>
          </p:cNvSpPr>
          <p:nvPr>
            <p:ph type="subTitle" idx="1"/>
          </p:nvPr>
        </p:nvSpPr>
        <p:spPr>
          <a:xfrm>
            <a:off x="720000" y="1979999"/>
            <a:ext cx="7739788" cy="4098071"/>
          </a:xfrm>
        </p:spPr>
        <p:txBody>
          <a:bodyPr>
            <a:normAutofit/>
          </a:bodyPr>
          <a:lstStyle/>
          <a:p>
            <a:endParaRPr lang="en-GB" sz="2800" b="0" i="0" u="none" strike="noStrike" baseline="0" dirty="0">
              <a:solidFill>
                <a:srgbClr val="000000"/>
              </a:solidFill>
              <a:latin typeface="Cambria" panose="02040503050406030204" pitchFamily="18" charset="0"/>
              <a:ea typeface="Cambria" panose="02040503050406030204" pitchFamily="18" charset="0"/>
            </a:endParaRPr>
          </a:p>
          <a:p>
            <a:r>
              <a:rPr lang="en-GB" sz="2800" b="0" i="0" u="none" strike="noStrike" baseline="0" dirty="0">
                <a:solidFill>
                  <a:srgbClr val="000000"/>
                </a:solidFill>
                <a:latin typeface="Cambria" panose="02040503050406030204" pitchFamily="18" charset="0"/>
                <a:ea typeface="Cambria" panose="02040503050406030204" pitchFamily="18" charset="0"/>
              </a:rPr>
              <a:t>Heavenly Father, we seek the guidance of your Holy Spirit as we gather together today. </a:t>
            </a:r>
          </a:p>
          <a:p>
            <a:r>
              <a:rPr lang="en-GB" sz="2800" b="0" i="0" u="none" strike="noStrike" baseline="0" dirty="0">
                <a:solidFill>
                  <a:srgbClr val="000000"/>
                </a:solidFill>
                <a:latin typeface="Cambria" panose="02040503050406030204" pitchFamily="18" charset="0"/>
                <a:ea typeface="Cambria" panose="02040503050406030204" pitchFamily="18" charset="0"/>
              </a:rPr>
              <a:t>May it give us wisdom and understanding to do your will for the benefit of all who teach and learn in our schools. We ask this through Christ Our Lord. </a:t>
            </a:r>
            <a:r>
              <a:rPr lang="en-GB" sz="2800" b="1" i="0" u="none" strike="noStrike" baseline="0" dirty="0">
                <a:solidFill>
                  <a:srgbClr val="000000"/>
                </a:solidFill>
                <a:latin typeface="Cambria" panose="02040503050406030204" pitchFamily="18" charset="0"/>
                <a:ea typeface="Cambria" panose="02040503050406030204" pitchFamily="18" charset="0"/>
              </a:rPr>
              <a:t>Amen. </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7105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a:bodyPr>
          <a:lstStyle/>
          <a:p>
            <a:pPr algn="l"/>
            <a:r>
              <a:rPr lang="en-US" sz="5000" dirty="0">
                <a:solidFill>
                  <a:schemeClr val="bg1"/>
                </a:solidFill>
                <a:latin typeface="Cambria" charset="0"/>
                <a:ea typeface="Cambria" charset="0"/>
                <a:cs typeface="Cambria" charset="0"/>
              </a:rPr>
              <a:t>Thank you for your time</a:t>
            </a:r>
          </a:p>
        </p:txBody>
      </p:sp>
      <p:sp>
        <p:nvSpPr>
          <p:cNvPr id="3" name="Subtitle 2"/>
          <p:cNvSpPr>
            <a:spLocks noGrp="1"/>
          </p:cNvSpPr>
          <p:nvPr>
            <p:ph type="subTitle" idx="1"/>
          </p:nvPr>
        </p:nvSpPr>
        <p:spPr>
          <a:xfrm>
            <a:off x="720000" y="2388561"/>
            <a:ext cx="7739788" cy="4098071"/>
          </a:xfrm>
        </p:spPr>
        <p:txBody>
          <a:bodyPr>
            <a:normAutofit/>
          </a:bodyPr>
          <a:lstStyle/>
          <a:p>
            <a:pPr algn="l"/>
            <a:r>
              <a:rPr lang="en-US" sz="3200" dirty="0">
                <a:solidFill>
                  <a:schemeClr val="bg1"/>
                </a:solidFill>
              </a:rPr>
              <a:t>• We value your feedback</a:t>
            </a:r>
          </a:p>
          <a:p>
            <a:pPr algn="l"/>
            <a:r>
              <a:rPr lang="en-US" sz="3200" dirty="0">
                <a:solidFill>
                  <a:schemeClr val="bg1"/>
                </a:solidFill>
              </a:rPr>
              <a:t>• For further resources please visit the Bath and Wells Diocesan website</a:t>
            </a:r>
          </a:p>
          <a:p>
            <a:pPr algn="l"/>
            <a:r>
              <a:rPr lang="en-GB" sz="2400" dirty="0">
                <a:solidFill>
                  <a:schemeClr val="bg1"/>
                </a:solidFill>
                <a:hlinkClick r:id="rId3">
                  <a:extLst>
                    <a:ext uri="{A12FA001-AC4F-418D-AE19-62706E023703}">
                      <ahyp:hlinkClr xmlns:ahyp="http://schemas.microsoft.com/office/drawing/2018/hyperlinkcolor" val="tx"/>
                    </a:ext>
                  </a:extLst>
                </a:hlinkClick>
              </a:rPr>
              <a:t>https://www.bathandwells.org.uk/supporting-children/</a:t>
            </a:r>
            <a:endParaRPr lang="en-GB" sz="2400" dirty="0">
              <a:solidFill>
                <a:schemeClr val="bg1"/>
              </a:solidFill>
            </a:endParaRPr>
          </a:p>
          <a:p>
            <a:pPr algn="l"/>
            <a:endParaRPr lang="en-US" sz="3200" dirty="0">
              <a:solidFill>
                <a:schemeClr val="bg1"/>
              </a:solidFill>
            </a:endParaRPr>
          </a:p>
          <a:p>
            <a:pPr algn="l"/>
            <a:endParaRPr lang="en-US" sz="3200" dirty="0"/>
          </a:p>
        </p:txBody>
      </p:sp>
    </p:spTree>
    <p:extLst>
      <p:ext uri="{BB962C8B-B14F-4D97-AF65-F5344CB8AC3E}">
        <p14:creationId xmlns:p14="http://schemas.microsoft.com/office/powerpoint/2010/main" val="1667774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a:bodyPr>
          <a:lstStyle/>
          <a:p>
            <a:pPr algn="l"/>
            <a:r>
              <a:rPr lang="en-US" sz="5000" dirty="0">
                <a:solidFill>
                  <a:srgbClr val="78A22F"/>
                </a:solidFill>
                <a:latin typeface="Cambria" charset="0"/>
                <a:ea typeface="Cambria" charset="0"/>
                <a:cs typeface="Cambria" charset="0"/>
              </a:rPr>
              <a:t>Aim of the session</a:t>
            </a:r>
          </a:p>
        </p:txBody>
      </p:sp>
      <p:sp>
        <p:nvSpPr>
          <p:cNvPr id="3" name="Subtitle 2"/>
          <p:cNvSpPr>
            <a:spLocks noGrp="1"/>
          </p:cNvSpPr>
          <p:nvPr>
            <p:ph type="subTitle" idx="1"/>
          </p:nvPr>
        </p:nvSpPr>
        <p:spPr>
          <a:xfrm>
            <a:off x="720000" y="1979999"/>
            <a:ext cx="7739788" cy="4098071"/>
          </a:xfrm>
        </p:spPr>
        <p:txBody>
          <a:bodyPr>
            <a:normAutofit/>
          </a:bodyPr>
          <a:lstStyle/>
          <a:p>
            <a:pPr algn="l"/>
            <a:r>
              <a:rPr lang="en-US" sz="3200" dirty="0">
                <a:solidFill>
                  <a:srgbClr val="78A22F"/>
                </a:solidFill>
              </a:rPr>
              <a:t>• </a:t>
            </a:r>
            <a:r>
              <a:rPr lang="en-US" sz="3200" dirty="0"/>
              <a:t>Overview of the key areas of focus for governors</a:t>
            </a:r>
          </a:p>
          <a:p>
            <a:pPr algn="l"/>
            <a:r>
              <a:rPr lang="en-US" sz="3200" dirty="0">
                <a:solidFill>
                  <a:srgbClr val="78A22F"/>
                </a:solidFill>
              </a:rPr>
              <a:t>•</a:t>
            </a:r>
            <a:r>
              <a:rPr lang="en-US" sz="3200" dirty="0"/>
              <a:t> Suggestions for an annual monitoring cycle</a:t>
            </a:r>
          </a:p>
          <a:p>
            <a:pPr algn="l"/>
            <a:r>
              <a:rPr lang="en-US" sz="3200" dirty="0">
                <a:solidFill>
                  <a:srgbClr val="78A22F"/>
                </a:solidFill>
              </a:rPr>
              <a:t>•</a:t>
            </a:r>
            <a:r>
              <a:rPr lang="en-US" sz="3200" dirty="0"/>
              <a:t> Safeguarding governance in a church school context</a:t>
            </a:r>
          </a:p>
          <a:p>
            <a:pPr algn="l"/>
            <a:endParaRPr lang="en-US" sz="3200" dirty="0"/>
          </a:p>
        </p:txBody>
      </p:sp>
    </p:spTree>
    <p:extLst>
      <p:ext uri="{BB962C8B-B14F-4D97-AF65-F5344CB8AC3E}">
        <p14:creationId xmlns:p14="http://schemas.microsoft.com/office/powerpoint/2010/main" val="2902300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637501"/>
            <a:ext cx="7886700" cy="3408406"/>
          </a:xfrm>
        </p:spPr>
        <p:txBody>
          <a:bodyPr anchor="t">
            <a:normAutofit/>
          </a:bodyPr>
          <a:lstStyle/>
          <a:p>
            <a:pPr algn="ctr"/>
            <a:br>
              <a:rPr lang="en-US" sz="5000" dirty="0">
                <a:solidFill>
                  <a:srgbClr val="78A22F"/>
                </a:solidFill>
                <a:latin typeface="Cambria" charset="0"/>
                <a:ea typeface="Cambria" charset="0"/>
                <a:cs typeface="Cambria" charset="0"/>
              </a:rPr>
            </a:br>
            <a:br>
              <a:rPr lang="en-US" sz="5000" dirty="0">
                <a:solidFill>
                  <a:srgbClr val="78A22F"/>
                </a:solidFill>
                <a:latin typeface="Cambria" charset="0"/>
                <a:ea typeface="Cambria" charset="0"/>
                <a:cs typeface="Cambria" charset="0"/>
              </a:rPr>
            </a:br>
            <a:r>
              <a:rPr lang="en-US" sz="5000" dirty="0">
                <a:solidFill>
                  <a:srgbClr val="78A22F"/>
                </a:solidFill>
                <a:latin typeface="Cambria" charset="0"/>
                <a:ea typeface="Cambria" charset="0"/>
                <a:cs typeface="Cambria" charset="0"/>
              </a:rPr>
              <a:t>How you do know your pupils are safe?</a:t>
            </a:r>
          </a:p>
        </p:txBody>
      </p:sp>
    </p:spTree>
    <p:extLst>
      <p:ext uri="{BB962C8B-B14F-4D97-AF65-F5344CB8AC3E}">
        <p14:creationId xmlns:p14="http://schemas.microsoft.com/office/powerpoint/2010/main" val="423193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a:bodyPr>
          <a:lstStyle/>
          <a:p>
            <a:pPr algn="l"/>
            <a:r>
              <a:rPr lang="en-US" sz="5000" dirty="0">
                <a:solidFill>
                  <a:srgbClr val="78A22F"/>
                </a:solidFill>
                <a:latin typeface="Cambria" charset="0"/>
                <a:ea typeface="Cambria" charset="0"/>
                <a:cs typeface="Cambria" charset="0"/>
              </a:rPr>
              <a:t>Legislation</a:t>
            </a:r>
          </a:p>
        </p:txBody>
      </p:sp>
      <p:sp>
        <p:nvSpPr>
          <p:cNvPr id="3" name="Subtitle 2"/>
          <p:cNvSpPr>
            <a:spLocks noGrp="1"/>
          </p:cNvSpPr>
          <p:nvPr>
            <p:ph type="subTitle" idx="1"/>
          </p:nvPr>
        </p:nvSpPr>
        <p:spPr>
          <a:xfrm>
            <a:off x="720000" y="1979999"/>
            <a:ext cx="7739788" cy="4098071"/>
          </a:xfrm>
        </p:spPr>
        <p:txBody>
          <a:bodyPr>
            <a:normAutofit/>
          </a:bodyPr>
          <a:lstStyle/>
          <a:p>
            <a:pPr algn="l"/>
            <a:r>
              <a:rPr lang="en-US" sz="3200" dirty="0"/>
              <a:t>Keeping Children Safe in Education 2020</a:t>
            </a:r>
          </a:p>
          <a:p>
            <a:pPr marL="457200" indent="-457200" algn="l">
              <a:buFont typeface="Arial" panose="020B0604020202020204" pitchFamily="34" charset="0"/>
              <a:buChar char="•"/>
            </a:pPr>
            <a:r>
              <a:rPr lang="en-US" sz="3200" dirty="0"/>
              <a:t>Everything you need to know about what your school must be doing</a:t>
            </a:r>
          </a:p>
          <a:p>
            <a:pPr marL="457200" indent="-457200" algn="l">
              <a:buFont typeface="Arial" panose="020B0604020202020204" pitchFamily="34" charset="0"/>
              <a:buChar char="•"/>
            </a:pPr>
            <a:r>
              <a:rPr lang="en-US" sz="3200" dirty="0"/>
              <a:t>All staff and governors must read part one</a:t>
            </a:r>
          </a:p>
          <a:p>
            <a:pPr algn="l"/>
            <a:endParaRPr lang="en-US" sz="3200" dirty="0"/>
          </a:p>
        </p:txBody>
      </p:sp>
    </p:spTree>
    <p:extLst>
      <p:ext uri="{BB962C8B-B14F-4D97-AF65-F5344CB8AC3E}">
        <p14:creationId xmlns:p14="http://schemas.microsoft.com/office/powerpoint/2010/main" val="186715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a:bodyPr>
          <a:lstStyle/>
          <a:p>
            <a:pPr algn="l"/>
            <a:r>
              <a:rPr lang="en-US" sz="5000" dirty="0">
                <a:solidFill>
                  <a:srgbClr val="78A22F"/>
                </a:solidFill>
                <a:latin typeface="Cambria" charset="0"/>
                <a:ea typeface="Cambria" charset="0"/>
                <a:cs typeface="Cambria" charset="0"/>
              </a:rPr>
              <a:t>Policy</a:t>
            </a:r>
          </a:p>
        </p:txBody>
      </p:sp>
      <p:sp>
        <p:nvSpPr>
          <p:cNvPr id="3" name="Subtitle 2"/>
          <p:cNvSpPr>
            <a:spLocks noGrp="1"/>
          </p:cNvSpPr>
          <p:nvPr>
            <p:ph type="subTitle" idx="1"/>
          </p:nvPr>
        </p:nvSpPr>
        <p:spPr>
          <a:xfrm>
            <a:off x="720000" y="1979999"/>
            <a:ext cx="7739788" cy="4098071"/>
          </a:xfrm>
        </p:spPr>
        <p:txBody>
          <a:bodyPr>
            <a:normAutofit/>
          </a:bodyPr>
          <a:lstStyle/>
          <a:p>
            <a:pPr algn="l"/>
            <a:r>
              <a:rPr lang="en-US" sz="3200" dirty="0"/>
              <a:t>Safeguarding &amp; Child Protection Policy</a:t>
            </a:r>
          </a:p>
          <a:p>
            <a:pPr algn="l"/>
            <a:r>
              <a:rPr lang="en-US" sz="3200" dirty="0"/>
              <a:t>Code of conduct for staff</a:t>
            </a:r>
          </a:p>
          <a:p>
            <a:pPr algn="l"/>
            <a:r>
              <a:rPr lang="en-US" sz="3200" dirty="0" err="1"/>
              <a:t>Behaviour</a:t>
            </a:r>
            <a:r>
              <a:rPr lang="en-US" sz="3200" dirty="0"/>
              <a:t> policy</a:t>
            </a:r>
          </a:p>
          <a:p>
            <a:pPr algn="l"/>
            <a:r>
              <a:rPr lang="en-US" sz="3200" dirty="0"/>
              <a:t>Online safety</a:t>
            </a:r>
          </a:p>
        </p:txBody>
      </p:sp>
    </p:spTree>
    <p:extLst>
      <p:ext uri="{BB962C8B-B14F-4D97-AF65-F5344CB8AC3E}">
        <p14:creationId xmlns:p14="http://schemas.microsoft.com/office/powerpoint/2010/main" val="123429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fontScale="90000"/>
          </a:bodyPr>
          <a:lstStyle/>
          <a:p>
            <a:pPr algn="l"/>
            <a:r>
              <a:rPr lang="en-US" sz="5000" dirty="0">
                <a:solidFill>
                  <a:srgbClr val="78A22F"/>
                </a:solidFill>
                <a:latin typeface="Cambria" charset="0"/>
                <a:ea typeface="Cambria" charset="0"/>
                <a:cs typeface="Cambria" charset="0"/>
              </a:rPr>
              <a:t>Safeguarding self-assessment</a:t>
            </a:r>
          </a:p>
        </p:txBody>
      </p:sp>
      <p:sp>
        <p:nvSpPr>
          <p:cNvPr id="3" name="Subtitle 2"/>
          <p:cNvSpPr>
            <a:spLocks noGrp="1"/>
          </p:cNvSpPr>
          <p:nvPr>
            <p:ph type="subTitle" idx="1"/>
          </p:nvPr>
        </p:nvSpPr>
        <p:spPr>
          <a:xfrm>
            <a:off x="720000" y="1979999"/>
            <a:ext cx="7739788" cy="4098071"/>
          </a:xfrm>
        </p:spPr>
        <p:txBody>
          <a:bodyPr>
            <a:normAutofit/>
          </a:bodyPr>
          <a:lstStyle/>
          <a:p>
            <a:pPr marL="457200" indent="-457200" algn="l">
              <a:buFont typeface="Arial" panose="020B0604020202020204" pitchFamily="34" charset="0"/>
              <a:buChar char="•"/>
            </a:pPr>
            <a:r>
              <a:rPr lang="en-US" sz="3200" dirty="0"/>
              <a:t>The LA have a statutory responsibility to request this information from all schools</a:t>
            </a:r>
          </a:p>
          <a:p>
            <a:pPr marL="457200" indent="-457200" algn="l">
              <a:buFont typeface="Arial" panose="020B0604020202020204" pitchFamily="34" charset="0"/>
              <a:buChar char="•"/>
            </a:pPr>
            <a:r>
              <a:rPr lang="en-US" sz="3200" dirty="0"/>
              <a:t>Audit is sent annually by the LA</a:t>
            </a:r>
          </a:p>
          <a:p>
            <a:pPr marL="457200" indent="-457200" algn="l">
              <a:buFont typeface="Arial" panose="020B0604020202020204" pitchFamily="34" charset="0"/>
              <a:buChar char="•"/>
            </a:pPr>
            <a:r>
              <a:rPr lang="en-US" sz="3200" dirty="0"/>
              <a:t>RAG rating for each aspect</a:t>
            </a:r>
          </a:p>
        </p:txBody>
      </p:sp>
    </p:spTree>
    <p:extLst>
      <p:ext uri="{BB962C8B-B14F-4D97-AF65-F5344CB8AC3E}">
        <p14:creationId xmlns:p14="http://schemas.microsoft.com/office/powerpoint/2010/main" val="4111106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a:bodyPr>
          <a:lstStyle/>
          <a:p>
            <a:pPr algn="l"/>
            <a:r>
              <a:rPr lang="en-US" sz="5000" dirty="0">
                <a:solidFill>
                  <a:srgbClr val="78A22F"/>
                </a:solidFill>
                <a:latin typeface="Cambria" charset="0"/>
                <a:ea typeface="Cambria" charset="0"/>
                <a:cs typeface="Cambria" charset="0"/>
              </a:rPr>
              <a:t>Training</a:t>
            </a:r>
          </a:p>
        </p:txBody>
      </p:sp>
      <p:sp>
        <p:nvSpPr>
          <p:cNvPr id="3" name="Subtitle 2"/>
          <p:cNvSpPr>
            <a:spLocks noGrp="1"/>
          </p:cNvSpPr>
          <p:nvPr>
            <p:ph type="subTitle" idx="1"/>
          </p:nvPr>
        </p:nvSpPr>
        <p:spPr>
          <a:xfrm>
            <a:off x="702106" y="1629271"/>
            <a:ext cx="7739788" cy="4098071"/>
          </a:xfrm>
        </p:spPr>
        <p:txBody>
          <a:bodyPr>
            <a:normAutofit lnSpcReduction="10000"/>
          </a:bodyPr>
          <a:lstStyle/>
          <a:p>
            <a:pPr algn="l"/>
            <a:r>
              <a:rPr lang="en-US" sz="3200" dirty="0"/>
              <a:t>Expectations</a:t>
            </a:r>
          </a:p>
          <a:p>
            <a:pPr marL="457200" indent="-457200" algn="l">
              <a:buFont typeface="Arial" panose="020B0604020202020204" pitchFamily="34" charset="0"/>
              <a:buChar char="•"/>
            </a:pPr>
            <a:r>
              <a:rPr lang="en-US" sz="3200" dirty="0"/>
              <a:t>Induction training</a:t>
            </a:r>
          </a:p>
          <a:p>
            <a:pPr marL="457200" indent="-457200" algn="l">
              <a:buFont typeface="Arial" panose="020B0604020202020204" pitchFamily="34" charset="0"/>
              <a:buChar char="•"/>
            </a:pPr>
            <a:r>
              <a:rPr lang="en-US" sz="3200" dirty="0"/>
              <a:t>All staff must attend annual safeguarding training.</a:t>
            </a:r>
          </a:p>
          <a:p>
            <a:pPr marL="457200" indent="-457200" algn="l">
              <a:buFont typeface="Arial" panose="020B0604020202020204" pitchFamily="34" charset="0"/>
              <a:buChar char="•"/>
            </a:pPr>
            <a:r>
              <a:rPr lang="en-US" sz="3200" dirty="0"/>
              <a:t>Governors should also attend safeguarding training</a:t>
            </a:r>
          </a:p>
          <a:p>
            <a:pPr marL="457200" indent="-457200" algn="l">
              <a:buFont typeface="Arial" panose="020B0604020202020204" pitchFamily="34" charset="0"/>
              <a:buChar char="•"/>
            </a:pPr>
            <a:r>
              <a:rPr lang="en-US" sz="3200" dirty="0"/>
              <a:t>Designated Safeguarding Lead – must attend training every 2 years</a:t>
            </a:r>
          </a:p>
          <a:p>
            <a:pPr algn="l"/>
            <a:endParaRPr lang="en-US" sz="3200" dirty="0"/>
          </a:p>
          <a:p>
            <a:pPr algn="l"/>
            <a:endParaRPr lang="en-US" sz="3200" dirty="0"/>
          </a:p>
          <a:p>
            <a:pPr marL="457200" indent="-457200" algn="l">
              <a:buFont typeface="Arial" panose="020B0604020202020204" pitchFamily="34" charset="0"/>
              <a:buChar char="•"/>
            </a:pPr>
            <a:endParaRPr lang="en-US" sz="3200" dirty="0"/>
          </a:p>
        </p:txBody>
      </p:sp>
    </p:spTree>
    <p:extLst>
      <p:ext uri="{BB962C8B-B14F-4D97-AF65-F5344CB8AC3E}">
        <p14:creationId xmlns:p14="http://schemas.microsoft.com/office/powerpoint/2010/main" val="1659306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a:bodyPr>
          <a:lstStyle/>
          <a:p>
            <a:pPr algn="l"/>
            <a:r>
              <a:rPr lang="en-US" sz="5000" dirty="0">
                <a:solidFill>
                  <a:srgbClr val="78A22F"/>
                </a:solidFill>
                <a:latin typeface="Cambria" charset="0"/>
                <a:ea typeface="Cambria" charset="0"/>
                <a:cs typeface="Cambria" charset="0"/>
              </a:rPr>
              <a:t>Pupil Voice</a:t>
            </a:r>
          </a:p>
        </p:txBody>
      </p:sp>
      <p:sp>
        <p:nvSpPr>
          <p:cNvPr id="3" name="Subtitle 2"/>
          <p:cNvSpPr>
            <a:spLocks noGrp="1"/>
          </p:cNvSpPr>
          <p:nvPr>
            <p:ph type="subTitle" idx="1"/>
          </p:nvPr>
        </p:nvSpPr>
        <p:spPr>
          <a:xfrm>
            <a:off x="720000" y="1641797"/>
            <a:ext cx="7739788" cy="4098071"/>
          </a:xfrm>
        </p:spPr>
        <p:txBody>
          <a:bodyPr>
            <a:normAutofit fontScale="92500" lnSpcReduction="20000"/>
          </a:bodyPr>
          <a:lstStyle/>
          <a:p>
            <a:pPr algn="l"/>
            <a:r>
              <a:rPr lang="en-US" sz="3200" dirty="0"/>
              <a:t>Does your school capture the views of pupils?</a:t>
            </a:r>
          </a:p>
          <a:p>
            <a:pPr algn="l"/>
            <a:endParaRPr lang="en-US" sz="3200" dirty="0"/>
          </a:p>
          <a:p>
            <a:pPr algn="l"/>
            <a:r>
              <a:rPr lang="en-US" sz="3200" dirty="0"/>
              <a:t>How does your school do this?</a:t>
            </a:r>
          </a:p>
          <a:p>
            <a:pPr algn="l"/>
            <a:endParaRPr lang="en-US" sz="3200" dirty="0"/>
          </a:p>
          <a:p>
            <a:pPr algn="l"/>
            <a:r>
              <a:rPr lang="en-US" sz="3200" dirty="0"/>
              <a:t>How do you know that the views of children are being listened to?</a:t>
            </a:r>
          </a:p>
          <a:p>
            <a:pPr algn="l"/>
            <a:endParaRPr lang="en-US" sz="3200" dirty="0"/>
          </a:p>
          <a:p>
            <a:pPr algn="l"/>
            <a:r>
              <a:rPr lang="en-US" sz="3200" dirty="0"/>
              <a:t>How does your school follow up on comments made by the children?</a:t>
            </a:r>
          </a:p>
        </p:txBody>
      </p:sp>
    </p:spTree>
    <p:extLst>
      <p:ext uri="{BB962C8B-B14F-4D97-AF65-F5344CB8AC3E}">
        <p14:creationId xmlns:p14="http://schemas.microsoft.com/office/powerpoint/2010/main" val="284136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owerpoint template 1 BLUE (Green inne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EEEA182CBFDB42B2D66D8786B902EE" ma:contentTypeVersion="5" ma:contentTypeDescription="Create a new document." ma:contentTypeScope="" ma:versionID="88f87fe7825f9f410da2f8ec172671a9">
  <xsd:schema xmlns:xsd="http://www.w3.org/2001/XMLSchema" xmlns:xs="http://www.w3.org/2001/XMLSchema" xmlns:p="http://schemas.microsoft.com/office/2006/metadata/properties" xmlns:ns2="5215a1fe-d1b5-4244-af2d-4166f023ba2b" targetNamespace="http://schemas.microsoft.com/office/2006/metadata/properties" ma:root="true" ma:fieldsID="d4592ae08a7f5fbe54a84d6ab7c86c59" ns2:_="">
    <xsd:import namespace="5215a1fe-d1b5-4244-af2d-4166f023ba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15a1fe-d1b5-4244-af2d-4166f023ba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1E2754-43CE-4718-BE69-177B12E81F61}">
  <ds:schemaRefs>
    <ds:schemaRef ds:uri="http://schemas.microsoft.com/sharepoint/v3/contenttype/forms"/>
  </ds:schemaRefs>
</ds:datastoreItem>
</file>

<file path=customXml/itemProps2.xml><?xml version="1.0" encoding="utf-8"?>
<ds:datastoreItem xmlns:ds="http://schemas.openxmlformats.org/officeDocument/2006/customXml" ds:itemID="{06365417-B9D7-4639-A72F-B61488B0653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42B44EC-631C-4144-AFEB-D6FB55EDCF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15a1fe-d1b5-4244-af2d-4166f023ba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 1 BLUE (green inner) (2)</Template>
  <TotalTime>2146</TotalTime>
  <Words>2821</Words>
  <Application>Microsoft Office PowerPoint</Application>
  <PresentationFormat>On-screen Show (4:3)</PresentationFormat>
  <Paragraphs>290</Paragraphs>
  <Slides>20</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Acumin Pro</vt:lpstr>
      <vt:lpstr>Arial</vt:lpstr>
      <vt:lpstr>Calibri</vt:lpstr>
      <vt:lpstr>Calibri Light</vt:lpstr>
      <vt:lpstr>Cambria</vt:lpstr>
      <vt:lpstr>Courier New</vt:lpstr>
      <vt:lpstr>Symbol</vt:lpstr>
      <vt:lpstr>Powerpoint template 1 BLUE (Green inner)</vt:lpstr>
      <vt:lpstr>Office Theme</vt:lpstr>
      <vt:lpstr>Safeguarding Governance</vt:lpstr>
      <vt:lpstr>Prayer from the Governor book of prayers</vt:lpstr>
      <vt:lpstr>Aim of the session</vt:lpstr>
      <vt:lpstr>  How you do know your pupils are safe?</vt:lpstr>
      <vt:lpstr>Legislation</vt:lpstr>
      <vt:lpstr>Policy</vt:lpstr>
      <vt:lpstr>Safeguarding self-assessment</vt:lpstr>
      <vt:lpstr>Training</vt:lpstr>
      <vt:lpstr>Pupil Voice</vt:lpstr>
      <vt:lpstr>Curriculum </vt:lpstr>
      <vt:lpstr>Safeguarding concerns/referrals</vt:lpstr>
      <vt:lpstr>Record Keeping</vt:lpstr>
      <vt:lpstr>Record Keeping</vt:lpstr>
      <vt:lpstr>Environment</vt:lpstr>
      <vt:lpstr>Safeguarding in church schools</vt:lpstr>
      <vt:lpstr>C of E Vision for Education</vt:lpstr>
      <vt:lpstr>C of E Vision for Education</vt:lpstr>
      <vt:lpstr>How do your school’s Christian values support and promote safeguarding?</vt:lpstr>
      <vt:lpstr>Safeguarding over the last 6 months</vt:lpstr>
      <vt:lpstr>Thank you for your time</vt:lpstr>
    </vt:vector>
  </TitlesOfParts>
  <Company>Diocese Bath &amp; Wells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Governance</dc:title>
  <dc:creator>Vicky Christophers1</dc:creator>
  <cp:lastModifiedBy>Jan Chandler</cp:lastModifiedBy>
  <cp:revision>55</cp:revision>
  <dcterms:created xsi:type="dcterms:W3CDTF">2020-08-19T09:40:01Z</dcterms:created>
  <dcterms:modified xsi:type="dcterms:W3CDTF">2020-10-12T13:36:34Z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0x010100B9EEEA182CBFDB42B2D66D8786B902EE</vt:lpwstr>
  </property>
</Properties>
</file>