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7" r:id="rId5"/>
    <p:sldMasterId id="2147483672" r:id="rId6"/>
    <p:sldMasterId id="2147483686" r:id="rId7"/>
    <p:sldMasterId id="2147483648" r:id="rId8"/>
    <p:sldMasterId id="2147483668" r:id="rId9"/>
  </p:sldMasterIdLst>
  <p:notesMasterIdLst>
    <p:notesMasterId r:id="rId34"/>
  </p:notesMasterIdLst>
  <p:sldIdLst>
    <p:sldId id="256" r:id="rId10"/>
    <p:sldId id="265" r:id="rId11"/>
    <p:sldId id="266" r:id="rId12"/>
    <p:sldId id="276" r:id="rId13"/>
    <p:sldId id="277" r:id="rId14"/>
    <p:sldId id="302" r:id="rId15"/>
    <p:sldId id="295" r:id="rId16"/>
    <p:sldId id="292" r:id="rId17"/>
    <p:sldId id="280" r:id="rId18"/>
    <p:sldId id="300" r:id="rId19"/>
    <p:sldId id="305" r:id="rId20"/>
    <p:sldId id="309" r:id="rId21"/>
    <p:sldId id="294" r:id="rId22"/>
    <p:sldId id="291" r:id="rId23"/>
    <p:sldId id="287" r:id="rId24"/>
    <p:sldId id="285" r:id="rId25"/>
    <p:sldId id="290" r:id="rId26"/>
    <p:sldId id="282" r:id="rId27"/>
    <p:sldId id="286" r:id="rId28"/>
    <p:sldId id="281" r:id="rId29"/>
    <p:sldId id="303" r:id="rId30"/>
    <p:sldId id="308" r:id="rId31"/>
    <p:sldId id="288" r:id="rId32"/>
    <p:sldId id="26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32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22F"/>
    <a:srgbClr val="004990"/>
    <a:srgbClr val="E897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03" autoAdjust="0"/>
    <p:restoredTop sz="86271" autoAdjust="0"/>
  </p:normalViewPr>
  <p:slideViewPr>
    <p:cSldViewPr snapToGrid="0" snapToObjects="1">
      <p:cViewPr varScale="1">
        <p:scale>
          <a:sx n="98" d="100"/>
          <a:sy n="98" d="100"/>
        </p:scale>
        <p:origin x="864" y="90"/>
      </p:cViewPr>
      <p:guideLst>
        <p:guide orient="horz" pos="2160"/>
        <p:guide pos="532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E0A492-FE95-4918-AF4C-F2B800116B38}"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33825D9B-2513-423E-9DD5-8B0817A879E2}">
      <dgm:prSet phldrT="[Text]"/>
      <dgm:spPr/>
      <dgm:t>
        <a:bodyPr/>
        <a:lstStyle/>
        <a:p>
          <a:r>
            <a:rPr lang="en-US" b="1" i="1" dirty="0"/>
            <a:t>‘Life in all its fullness’</a:t>
          </a:r>
        </a:p>
      </dgm:t>
    </dgm:pt>
    <dgm:pt modelId="{0232D076-81DD-4D45-9A6B-8FC9470DC09F}" type="parTrans" cxnId="{72B5AAF1-307B-45AD-BD90-7C3AA366CC07}">
      <dgm:prSet/>
      <dgm:spPr/>
      <dgm:t>
        <a:bodyPr/>
        <a:lstStyle/>
        <a:p>
          <a:endParaRPr lang="en-US"/>
        </a:p>
      </dgm:t>
    </dgm:pt>
    <dgm:pt modelId="{BCEF7BC8-05DB-4AEC-8946-1CA81C5FC1E9}" type="sibTrans" cxnId="{72B5AAF1-307B-45AD-BD90-7C3AA366CC07}">
      <dgm:prSet/>
      <dgm:spPr/>
      <dgm:t>
        <a:bodyPr/>
        <a:lstStyle/>
        <a:p>
          <a:endParaRPr lang="en-US"/>
        </a:p>
      </dgm:t>
    </dgm:pt>
    <dgm:pt modelId="{3C6C27A3-E06C-4DDD-B3C9-0CCF988ECF45}">
      <dgm:prSet phldrT="[Text]"/>
      <dgm:spPr/>
      <dgm:t>
        <a:bodyPr/>
        <a:lstStyle/>
        <a:p>
          <a:r>
            <a:rPr lang="en-US" dirty="0"/>
            <a:t>Educating for </a:t>
          </a:r>
          <a:r>
            <a:rPr lang="en-US" b="1" dirty="0"/>
            <a:t>Wisdom, Knowledge and Skills</a:t>
          </a:r>
        </a:p>
      </dgm:t>
    </dgm:pt>
    <dgm:pt modelId="{B88B10A3-BC1D-487D-8DF1-A630530A80E2}" type="parTrans" cxnId="{7895210F-CA1F-4A3C-B574-36B7E9C799B8}">
      <dgm:prSet/>
      <dgm:spPr/>
      <dgm:t>
        <a:bodyPr/>
        <a:lstStyle/>
        <a:p>
          <a:endParaRPr lang="en-US"/>
        </a:p>
      </dgm:t>
    </dgm:pt>
    <dgm:pt modelId="{7F8954A2-9E35-42C0-A9D4-DBA9A537FC42}" type="sibTrans" cxnId="{7895210F-CA1F-4A3C-B574-36B7E9C799B8}">
      <dgm:prSet/>
      <dgm:spPr/>
      <dgm:t>
        <a:bodyPr/>
        <a:lstStyle/>
        <a:p>
          <a:endParaRPr lang="en-US"/>
        </a:p>
      </dgm:t>
    </dgm:pt>
    <dgm:pt modelId="{F1267C97-0B8D-4700-ADB8-64B9ABD8E4A8}">
      <dgm:prSet phldrT="[Text]"/>
      <dgm:spPr/>
      <dgm:t>
        <a:bodyPr/>
        <a:lstStyle/>
        <a:p>
          <a:r>
            <a:rPr lang="en-US" dirty="0"/>
            <a:t>Educating for </a:t>
          </a:r>
        </a:p>
        <a:p>
          <a:r>
            <a:rPr lang="en-US" b="1" dirty="0"/>
            <a:t>Hope and Aspiration</a:t>
          </a:r>
        </a:p>
      </dgm:t>
    </dgm:pt>
    <dgm:pt modelId="{C48DA905-96EB-454F-B7B8-3D36FA2DD054}" type="parTrans" cxnId="{6D0798C5-06B5-4B62-A9BD-3675A53CBE2D}">
      <dgm:prSet/>
      <dgm:spPr/>
      <dgm:t>
        <a:bodyPr/>
        <a:lstStyle/>
        <a:p>
          <a:endParaRPr lang="en-US"/>
        </a:p>
      </dgm:t>
    </dgm:pt>
    <dgm:pt modelId="{20569730-34FF-43CC-BC7A-7BA02704B504}" type="sibTrans" cxnId="{6D0798C5-06B5-4B62-A9BD-3675A53CBE2D}">
      <dgm:prSet/>
      <dgm:spPr/>
      <dgm:t>
        <a:bodyPr/>
        <a:lstStyle/>
        <a:p>
          <a:endParaRPr lang="en-US"/>
        </a:p>
      </dgm:t>
    </dgm:pt>
    <dgm:pt modelId="{71D8C7EA-E7BB-448D-A2F2-BD1AE01301F2}">
      <dgm:prSet phldrT="[Text]"/>
      <dgm:spPr/>
      <dgm:t>
        <a:bodyPr/>
        <a:lstStyle/>
        <a:p>
          <a:r>
            <a:rPr lang="en-US" dirty="0"/>
            <a:t>Educating for </a:t>
          </a:r>
          <a:r>
            <a:rPr lang="en-US" b="1" dirty="0"/>
            <a:t>Community and Living Well Together</a:t>
          </a:r>
        </a:p>
      </dgm:t>
    </dgm:pt>
    <dgm:pt modelId="{094C8D57-8A2A-4936-AFE2-6BA35886B814}" type="parTrans" cxnId="{F1C0A92E-06A6-42D0-9FCF-E4DE9E921FC4}">
      <dgm:prSet/>
      <dgm:spPr/>
      <dgm:t>
        <a:bodyPr/>
        <a:lstStyle/>
        <a:p>
          <a:endParaRPr lang="en-US"/>
        </a:p>
      </dgm:t>
    </dgm:pt>
    <dgm:pt modelId="{F9198BA1-CCE1-4017-92D4-75171751B4E7}" type="sibTrans" cxnId="{F1C0A92E-06A6-42D0-9FCF-E4DE9E921FC4}">
      <dgm:prSet/>
      <dgm:spPr/>
      <dgm:t>
        <a:bodyPr/>
        <a:lstStyle/>
        <a:p>
          <a:endParaRPr lang="en-US"/>
        </a:p>
      </dgm:t>
    </dgm:pt>
    <dgm:pt modelId="{D2920D06-C260-4EBB-BB71-33CDD22B1378}">
      <dgm:prSet phldrT="[Text]"/>
      <dgm:spPr/>
      <dgm:t>
        <a:bodyPr/>
        <a:lstStyle/>
        <a:p>
          <a:r>
            <a:rPr lang="en-US" dirty="0"/>
            <a:t>Educating for </a:t>
          </a:r>
          <a:r>
            <a:rPr lang="en-US" b="1" dirty="0"/>
            <a:t>Dignity and Respect </a:t>
          </a:r>
        </a:p>
      </dgm:t>
    </dgm:pt>
    <dgm:pt modelId="{3F00FDD3-C4AC-41BE-A7E3-8ED807B1FF0E}" type="parTrans" cxnId="{BD1D757B-3274-45C3-B840-7CAF1B8B2241}">
      <dgm:prSet/>
      <dgm:spPr/>
      <dgm:t>
        <a:bodyPr/>
        <a:lstStyle/>
        <a:p>
          <a:endParaRPr lang="en-US"/>
        </a:p>
      </dgm:t>
    </dgm:pt>
    <dgm:pt modelId="{46F6AB54-9C22-496D-A412-E2364CC7B464}" type="sibTrans" cxnId="{BD1D757B-3274-45C3-B840-7CAF1B8B2241}">
      <dgm:prSet/>
      <dgm:spPr/>
      <dgm:t>
        <a:bodyPr/>
        <a:lstStyle/>
        <a:p>
          <a:endParaRPr lang="en-US"/>
        </a:p>
      </dgm:t>
    </dgm:pt>
    <dgm:pt modelId="{3D84F452-8213-417D-885C-5881409592A6}" type="pres">
      <dgm:prSet presAssocID="{E6E0A492-FE95-4918-AF4C-F2B800116B38}" presName="diagram" presStyleCnt="0">
        <dgm:presLayoutVars>
          <dgm:chMax val="1"/>
          <dgm:dir/>
          <dgm:animLvl val="ctr"/>
          <dgm:resizeHandles val="exact"/>
        </dgm:presLayoutVars>
      </dgm:prSet>
      <dgm:spPr/>
    </dgm:pt>
    <dgm:pt modelId="{4707B2A0-F786-49CD-92A3-543F7332A683}" type="pres">
      <dgm:prSet presAssocID="{E6E0A492-FE95-4918-AF4C-F2B800116B38}" presName="matrix" presStyleCnt="0"/>
      <dgm:spPr/>
    </dgm:pt>
    <dgm:pt modelId="{AF42D8D7-2B80-4A0D-A025-11B752BD8841}" type="pres">
      <dgm:prSet presAssocID="{E6E0A492-FE95-4918-AF4C-F2B800116B38}" presName="tile1" presStyleLbl="node1" presStyleIdx="0" presStyleCnt="4" custLinFactNeighborY="-10658"/>
      <dgm:spPr/>
    </dgm:pt>
    <dgm:pt modelId="{7724E12C-1F6F-4947-849C-7A868E1CFB83}" type="pres">
      <dgm:prSet presAssocID="{E6E0A492-FE95-4918-AF4C-F2B800116B38}" presName="tile1text" presStyleLbl="node1" presStyleIdx="0" presStyleCnt="4">
        <dgm:presLayoutVars>
          <dgm:chMax val="0"/>
          <dgm:chPref val="0"/>
          <dgm:bulletEnabled val="1"/>
        </dgm:presLayoutVars>
      </dgm:prSet>
      <dgm:spPr/>
    </dgm:pt>
    <dgm:pt modelId="{F2796A30-4BA6-4579-B872-55030DC8751B}" type="pres">
      <dgm:prSet presAssocID="{E6E0A492-FE95-4918-AF4C-F2B800116B38}" presName="tile2" presStyleLbl="node1" presStyleIdx="1" presStyleCnt="4"/>
      <dgm:spPr/>
    </dgm:pt>
    <dgm:pt modelId="{59C753EF-0842-45C9-8FA4-7A0668040A7A}" type="pres">
      <dgm:prSet presAssocID="{E6E0A492-FE95-4918-AF4C-F2B800116B38}" presName="tile2text" presStyleLbl="node1" presStyleIdx="1" presStyleCnt="4">
        <dgm:presLayoutVars>
          <dgm:chMax val="0"/>
          <dgm:chPref val="0"/>
          <dgm:bulletEnabled val="1"/>
        </dgm:presLayoutVars>
      </dgm:prSet>
      <dgm:spPr/>
    </dgm:pt>
    <dgm:pt modelId="{D2EE4A69-F86E-44DB-8DC2-05CF8482E115}" type="pres">
      <dgm:prSet presAssocID="{E6E0A492-FE95-4918-AF4C-F2B800116B38}" presName="tile3" presStyleLbl="node1" presStyleIdx="2" presStyleCnt="4"/>
      <dgm:spPr/>
    </dgm:pt>
    <dgm:pt modelId="{B8E3EB5F-FD04-4587-8811-F896BB860A24}" type="pres">
      <dgm:prSet presAssocID="{E6E0A492-FE95-4918-AF4C-F2B800116B38}" presName="tile3text" presStyleLbl="node1" presStyleIdx="2" presStyleCnt="4">
        <dgm:presLayoutVars>
          <dgm:chMax val="0"/>
          <dgm:chPref val="0"/>
          <dgm:bulletEnabled val="1"/>
        </dgm:presLayoutVars>
      </dgm:prSet>
      <dgm:spPr/>
    </dgm:pt>
    <dgm:pt modelId="{D2422CFC-64A5-4E24-9F46-1CDA73C5BF6F}" type="pres">
      <dgm:prSet presAssocID="{E6E0A492-FE95-4918-AF4C-F2B800116B38}" presName="tile4" presStyleLbl="node1" presStyleIdx="3" presStyleCnt="4"/>
      <dgm:spPr/>
    </dgm:pt>
    <dgm:pt modelId="{C4C1511B-EED0-40ED-A51F-1F1A3149B7DE}" type="pres">
      <dgm:prSet presAssocID="{E6E0A492-FE95-4918-AF4C-F2B800116B38}" presName="tile4text" presStyleLbl="node1" presStyleIdx="3" presStyleCnt="4">
        <dgm:presLayoutVars>
          <dgm:chMax val="0"/>
          <dgm:chPref val="0"/>
          <dgm:bulletEnabled val="1"/>
        </dgm:presLayoutVars>
      </dgm:prSet>
      <dgm:spPr/>
    </dgm:pt>
    <dgm:pt modelId="{961D8291-A1AA-439C-9B5B-62F2FD2E034E}" type="pres">
      <dgm:prSet presAssocID="{E6E0A492-FE95-4918-AF4C-F2B800116B38}" presName="centerTile" presStyleLbl="fgShp" presStyleIdx="0" presStyleCnt="1">
        <dgm:presLayoutVars>
          <dgm:chMax val="0"/>
          <dgm:chPref val="0"/>
        </dgm:presLayoutVars>
      </dgm:prSet>
      <dgm:spPr/>
    </dgm:pt>
  </dgm:ptLst>
  <dgm:cxnLst>
    <dgm:cxn modelId="{670E830B-71CE-4BC3-BB72-855EF653E6D7}" type="presOf" srcId="{F1267C97-0B8D-4700-ADB8-64B9ABD8E4A8}" destId="{F2796A30-4BA6-4579-B872-55030DC8751B}" srcOrd="0" destOrd="0" presId="urn:microsoft.com/office/officeart/2005/8/layout/matrix1"/>
    <dgm:cxn modelId="{7895210F-CA1F-4A3C-B574-36B7E9C799B8}" srcId="{33825D9B-2513-423E-9DD5-8B0817A879E2}" destId="{3C6C27A3-E06C-4DDD-B3C9-0CCF988ECF45}" srcOrd="0" destOrd="0" parTransId="{B88B10A3-BC1D-487D-8DF1-A630530A80E2}" sibTransId="{7F8954A2-9E35-42C0-A9D4-DBA9A537FC42}"/>
    <dgm:cxn modelId="{82EC3A12-FC96-4793-BE4C-0D8CB6475CF9}" type="presOf" srcId="{E6E0A492-FE95-4918-AF4C-F2B800116B38}" destId="{3D84F452-8213-417D-885C-5881409592A6}" srcOrd="0" destOrd="0" presId="urn:microsoft.com/office/officeart/2005/8/layout/matrix1"/>
    <dgm:cxn modelId="{29C57013-6252-4D37-9325-660335E46E3F}" type="presOf" srcId="{71D8C7EA-E7BB-448D-A2F2-BD1AE01301F2}" destId="{D2EE4A69-F86E-44DB-8DC2-05CF8482E115}" srcOrd="0" destOrd="0" presId="urn:microsoft.com/office/officeart/2005/8/layout/matrix1"/>
    <dgm:cxn modelId="{DEEB711E-7289-4BBF-B305-0BA6A33888D5}" type="presOf" srcId="{33825D9B-2513-423E-9DD5-8B0817A879E2}" destId="{961D8291-A1AA-439C-9B5B-62F2FD2E034E}" srcOrd="0" destOrd="0" presId="urn:microsoft.com/office/officeart/2005/8/layout/matrix1"/>
    <dgm:cxn modelId="{F1C0A92E-06A6-42D0-9FCF-E4DE9E921FC4}" srcId="{33825D9B-2513-423E-9DD5-8B0817A879E2}" destId="{71D8C7EA-E7BB-448D-A2F2-BD1AE01301F2}" srcOrd="2" destOrd="0" parTransId="{094C8D57-8A2A-4936-AFE2-6BA35886B814}" sibTransId="{F9198BA1-CCE1-4017-92D4-75171751B4E7}"/>
    <dgm:cxn modelId="{F75A666B-0D7B-44BE-97F1-8EE82ACAB21D}" type="presOf" srcId="{F1267C97-0B8D-4700-ADB8-64B9ABD8E4A8}" destId="{59C753EF-0842-45C9-8FA4-7A0668040A7A}" srcOrd="1" destOrd="0" presId="urn:microsoft.com/office/officeart/2005/8/layout/matrix1"/>
    <dgm:cxn modelId="{BD1D757B-3274-45C3-B840-7CAF1B8B2241}" srcId="{33825D9B-2513-423E-9DD5-8B0817A879E2}" destId="{D2920D06-C260-4EBB-BB71-33CDD22B1378}" srcOrd="3" destOrd="0" parTransId="{3F00FDD3-C4AC-41BE-A7E3-8ED807B1FF0E}" sibTransId="{46F6AB54-9C22-496D-A412-E2364CC7B464}"/>
    <dgm:cxn modelId="{9160F497-ACF6-46A1-B503-8537E95B640B}" type="presOf" srcId="{3C6C27A3-E06C-4DDD-B3C9-0CCF988ECF45}" destId="{7724E12C-1F6F-4947-849C-7A868E1CFB83}" srcOrd="1" destOrd="0" presId="urn:microsoft.com/office/officeart/2005/8/layout/matrix1"/>
    <dgm:cxn modelId="{4B65A1A3-CAB7-4055-A0B5-90D2B0703344}" type="presOf" srcId="{D2920D06-C260-4EBB-BB71-33CDD22B1378}" destId="{C4C1511B-EED0-40ED-A51F-1F1A3149B7DE}" srcOrd="1" destOrd="0" presId="urn:microsoft.com/office/officeart/2005/8/layout/matrix1"/>
    <dgm:cxn modelId="{515FC2AE-440B-46AC-8238-A93678CD23FC}" type="presOf" srcId="{D2920D06-C260-4EBB-BB71-33CDD22B1378}" destId="{D2422CFC-64A5-4E24-9F46-1CDA73C5BF6F}" srcOrd="0" destOrd="0" presId="urn:microsoft.com/office/officeart/2005/8/layout/matrix1"/>
    <dgm:cxn modelId="{BF6032BC-5EB4-4B45-9AE8-2ADE96438031}" type="presOf" srcId="{3C6C27A3-E06C-4DDD-B3C9-0CCF988ECF45}" destId="{AF42D8D7-2B80-4A0D-A025-11B752BD8841}" srcOrd="0" destOrd="0" presId="urn:microsoft.com/office/officeart/2005/8/layout/matrix1"/>
    <dgm:cxn modelId="{6D0798C5-06B5-4B62-A9BD-3675A53CBE2D}" srcId="{33825D9B-2513-423E-9DD5-8B0817A879E2}" destId="{F1267C97-0B8D-4700-ADB8-64B9ABD8E4A8}" srcOrd="1" destOrd="0" parTransId="{C48DA905-96EB-454F-B7B8-3D36FA2DD054}" sibTransId="{20569730-34FF-43CC-BC7A-7BA02704B504}"/>
    <dgm:cxn modelId="{099C38EF-E45C-483C-851C-3A60F9741BE0}" type="presOf" srcId="{71D8C7EA-E7BB-448D-A2F2-BD1AE01301F2}" destId="{B8E3EB5F-FD04-4587-8811-F896BB860A24}" srcOrd="1" destOrd="0" presId="urn:microsoft.com/office/officeart/2005/8/layout/matrix1"/>
    <dgm:cxn modelId="{72B5AAF1-307B-45AD-BD90-7C3AA366CC07}" srcId="{E6E0A492-FE95-4918-AF4C-F2B800116B38}" destId="{33825D9B-2513-423E-9DD5-8B0817A879E2}" srcOrd="0" destOrd="0" parTransId="{0232D076-81DD-4D45-9A6B-8FC9470DC09F}" sibTransId="{BCEF7BC8-05DB-4AEC-8946-1CA81C5FC1E9}"/>
    <dgm:cxn modelId="{F0787B61-ABF1-44D4-B7E6-80AE064957EC}" type="presParOf" srcId="{3D84F452-8213-417D-885C-5881409592A6}" destId="{4707B2A0-F786-49CD-92A3-543F7332A683}" srcOrd="0" destOrd="0" presId="urn:microsoft.com/office/officeart/2005/8/layout/matrix1"/>
    <dgm:cxn modelId="{250328E9-985D-4C19-83F2-D45CF89BEE02}" type="presParOf" srcId="{4707B2A0-F786-49CD-92A3-543F7332A683}" destId="{AF42D8D7-2B80-4A0D-A025-11B752BD8841}" srcOrd="0" destOrd="0" presId="urn:microsoft.com/office/officeart/2005/8/layout/matrix1"/>
    <dgm:cxn modelId="{327E6D3B-7B95-4868-9983-7E9891B745B3}" type="presParOf" srcId="{4707B2A0-F786-49CD-92A3-543F7332A683}" destId="{7724E12C-1F6F-4947-849C-7A868E1CFB83}" srcOrd="1" destOrd="0" presId="urn:microsoft.com/office/officeart/2005/8/layout/matrix1"/>
    <dgm:cxn modelId="{53316645-9FD3-4695-84D2-1B87307BB23A}" type="presParOf" srcId="{4707B2A0-F786-49CD-92A3-543F7332A683}" destId="{F2796A30-4BA6-4579-B872-55030DC8751B}" srcOrd="2" destOrd="0" presId="urn:microsoft.com/office/officeart/2005/8/layout/matrix1"/>
    <dgm:cxn modelId="{8D35CBFC-D87A-4451-999F-30D38D6E0B6C}" type="presParOf" srcId="{4707B2A0-F786-49CD-92A3-543F7332A683}" destId="{59C753EF-0842-45C9-8FA4-7A0668040A7A}" srcOrd="3" destOrd="0" presId="urn:microsoft.com/office/officeart/2005/8/layout/matrix1"/>
    <dgm:cxn modelId="{66B5FC47-7971-4038-8082-F312A37E17D0}" type="presParOf" srcId="{4707B2A0-F786-49CD-92A3-543F7332A683}" destId="{D2EE4A69-F86E-44DB-8DC2-05CF8482E115}" srcOrd="4" destOrd="0" presId="urn:microsoft.com/office/officeart/2005/8/layout/matrix1"/>
    <dgm:cxn modelId="{E5FC856A-9A08-4696-B435-DE4B98DDE8B2}" type="presParOf" srcId="{4707B2A0-F786-49CD-92A3-543F7332A683}" destId="{B8E3EB5F-FD04-4587-8811-F896BB860A24}" srcOrd="5" destOrd="0" presId="urn:microsoft.com/office/officeart/2005/8/layout/matrix1"/>
    <dgm:cxn modelId="{426C0DBE-0D82-4FC3-B3A5-45CFF0AA2642}" type="presParOf" srcId="{4707B2A0-F786-49CD-92A3-543F7332A683}" destId="{D2422CFC-64A5-4E24-9F46-1CDA73C5BF6F}" srcOrd="6" destOrd="0" presId="urn:microsoft.com/office/officeart/2005/8/layout/matrix1"/>
    <dgm:cxn modelId="{2E02F08C-4D76-460F-B912-FBA3894703E7}" type="presParOf" srcId="{4707B2A0-F786-49CD-92A3-543F7332A683}" destId="{C4C1511B-EED0-40ED-A51F-1F1A3149B7DE}" srcOrd="7" destOrd="0" presId="urn:microsoft.com/office/officeart/2005/8/layout/matrix1"/>
    <dgm:cxn modelId="{768D1956-ACAA-4807-9CA1-3997E81F06FC}" type="presParOf" srcId="{3D84F452-8213-417D-885C-5881409592A6}" destId="{961D8291-A1AA-439C-9B5B-62F2FD2E034E}"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42D8D7-2B80-4A0D-A025-11B752BD8841}">
      <dsp:nvSpPr>
        <dsp:cNvPr id="0" name=""/>
        <dsp:cNvSpPr/>
      </dsp:nvSpPr>
      <dsp:spPr>
        <a:xfrm rot="16200000">
          <a:off x="508000" y="-508000"/>
          <a:ext cx="2032000" cy="3048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Educating for </a:t>
          </a:r>
          <a:r>
            <a:rPr lang="en-US" sz="2400" b="1" kern="1200" dirty="0"/>
            <a:t>Wisdom, Knowledge and Skills</a:t>
          </a:r>
        </a:p>
      </dsp:txBody>
      <dsp:txXfrm rot="5400000">
        <a:off x="0" y="0"/>
        <a:ext cx="3048000" cy="1524000"/>
      </dsp:txXfrm>
    </dsp:sp>
    <dsp:sp modelId="{F2796A30-4BA6-4579-B872-55030DC8751B}">
      <dsp:nvSpPr>
        <dsp:cNvPr id="0" name=""/>
        <dsp:cNvSpPr/>
      </dsp:nvSpPr>
      <dsp:spPr>
        <a:xfrm>
          <a:off x="3048000" y="0"/>
          <a:ext cx="3048000" cy="2032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Educating for </a:t>
          </a:r>
        </a:p>
        <a:p>
          <a:pPr marL="0" lvl="0" indent="0" algn="ctr" defTabSz="1066800">
            <a:lnSpc>
              <a:spcPct val="90000"/>
            </a:lnSpc>
            <a:spcBef>
              <a:spcPct val="0"/>
            </a:spcBef>
            <a:spcAft>
              <a:spcPct val="35000"/>
            </a:spcAft>
            <a:buNone/>
          </a:pPr>
          <a:r>
            <a:rPr lang="en-US" sz="2400" b="1" kern="1200" dirty="0"/>
            <a:t>Hope and Aspiration</a:t>
          </a:r>
        </a:p>
      </dsp:txBody>
      <dsp:txXfrm>
        <a:off x="3048000" y="0"/>
        <a:ext cx="3048000" cy="1524000"/>
      </dsp:txXfrm>
    </dsp:sp>
    <dsp:sp modelId="{D2EE4A69-F86E-44DB-8DC2-05CF8482E115}">
      <dsp:nvSpPr>
        <dsp:cNvPr id="0" name=""/>
        <dsp:cNvSpPr/>
      </dsp:nvSpPr>
      <dsp:spPr>
        <a:xfrm rot="10800000">
          <a:off x="0" y="2032000"/>
          <a:ext cx="3048000" cy="2032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Educating for </a:t>
          </a:r>
          <a:r>
            <a:rPr lang="en-US" sz="2400" b="1" kern="1200" dirty="0"/>
            <a:t>Community and Living Well Together</a:t>
          </a:r>
        </a:p>
      </dsp:txBody>
      <dsp:txXfrm rot="10800000">
        <a:off x="0" y="2539999"/>
        <a:ext cx="3048000" cy="1524000"/>
      </dsp:txXfrm>
    </dsp:sp>
    <dsp:sp modelId="{D2422CFC-64A5-4E24-9F46-1CDA73C5BF6F}">
      <dsp:nvSpPr>
        <dsp:cNvPr id="0" name=""/>
        <dsp:cNvSpPr/>
      </dsp:nvSpPr>
      <dsp:spPr>
        <a:xfrm rot="5400000">
          <a:off x="3556000" y="1523999"/>
          <a:ext cx="2032000" cy="3048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Educating for </a:t>
          </a:r>
          <a:r>
            <a:rPr lang="en-US" sz="2400" b="1" kern="1200" dirty="0"/>
            <a:t>Dignity and Respect </a:t>
          </a:r>
        </a:p>
      </dsp:txBody>
      <dsp:txXfrm rot="-5400000">
        <a:off x="3048000" y="2539999"/>
        <a:ext cx="3048000" cy="1524000"/>
      </dsp:txXfrm>
    </dsp:sp>
    <dsp:sp modelId="{961D8291-A1AA-439C-9B5B-62F2FD2E034E}">
      <dsp:nvSpPr>
        <dsp:cNvPr id="0" name=""/>
        <dsp:cNvSpPr/>
      </dsp:nvSpPr>
      <dsp:spPr>
        <a:xfrm>
          <a:off x="2133600" y="1523999"/>
          <a:ext cx="1828800" cy="101600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i="1" kern="1200" dirty="0"/>
            <a:t>‘Life in all its fullness’</a:t>
          </a:r>
        </a:p>
      </dsp:txBody>
      <dsp:txXfrm>
        <a:off x="2183197" y="1573596"/>
        <a:ext cx="1729606" cy="91680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053AF1-D2C6-43BE-9650-9DBBF35A3D5C}" type="datetimeFigureOut">
              <a:rPr lang="en-GB" smtClean="0"/>
              <a:t>10/11/2020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46FDE9-95B2-4055-9020-28F1E4F732CE}" type="slidenum">
              <a:rPr lang="en-GB" smtClean="0"/>
              <a:t>‹#›</a:t>
            </a:fld>
            <a:endParaRPr lang="en-GB"/>
          </a:p>
        </p:txBody>
      </p:sp>
    </p:spTree>
    <p:extLst>
      <p:ext uri="{BB962C8B-B14F-4D97-AF65-F5344CB8AC3E}">
        <p14:creationId xmlns:p14="http://schemas.microsoft.com/office/powerpoint/2010/main" val="1902686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46FDE9-95B2-4055-9020-28F1E4F732CE}" type="slidenum">
              <a:rPr lang="en-GB" smtClean="0"/>
              <a:t>1</a:t>
            </a:fld>
            <a:endParaRPr lang="en-GB"/>
          </a:p>
        </p:txBody>
      </p:sp>
    </p:spTree>
    <p:extLst>
      <p:ext uri="{BB962C8B-B14F-4D97-AF65-F5344CB8AC3E}">
        <p14:creationId xmlns:p14="http://schemas.microsoft.com/office/powerpoint/2010/main" val="3640917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6FCBD34-50A4-4784-8006-C2CDAD1C08C0}" type="slidenum">
              <a:rPr lang="en-GB" smtClean="0"/>
              <a:t>10</a:t>
            </a:fld>
            <a:endParaRPr lang="en-GB"/>
          </a:p>
        </p:txBody>
      </p:sp>
    </p:spTree>
    <p:extLst>
      <p:ext uri="{BB962C8B-B14F-4D97-AF65-F5344CB8AC3E}">
        <p14:creationId xmlns:p14="http://schemas.microsoft.com/office/powerpoint/2010/main" val="3454817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6FCBD34-50A4-4784-8006-C2CDAD1C08C0}" type="slidenum">
              <a:rPr lang="en-GB" smtClean="0"/>
              <a:t>11</a:t>
            </a:fld>
            <a:endParaRPr lang="en-GB"/>
          </a:p>
        </p:txBody>
      </p:sp>
    </p:spTree>
    <p:extLst>
      <p:ext uri="{BB962C8B-B14F-4D97-AF65-F5344CB8AC3E}">
        <p14:creationId xmlns:p14="http://schemas.microsoft.com/office/powerpoint/2010/main" val="3454817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6FCBD34-50A4-4784-8006-C2CDAD1C08C0}" type="slidenum">
              <a:rPr lang="en-GB" smtClean="0"/>
              <a:t>12</a:t>
            </a:fld>
            <a:endParaRPr lang="en-GB"/>
          </a:p>
        </p:txBody>
      </p:sp>
    </p:spTree>
    <p:extLst>
      <p:ext uri="{BB962C8B-B14F-4D97-AF65-F5344CB8AC3E}">
        <p14:creationId xmlns:p14="http://schemas.microsoft.com/office/powerpoint/2010/main" val="806557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BB25B1-25B8-4623-8F1D-B0428E87FB81}" type="slidenum">
              <a:rPr lang="en-GB" smtClean="0"/>
              <a:t>13</a:t>
            </a:fld>
            <a:endParaRPr lang="en-GB"/>
          </a:p>
        </p:txBody>
      </p:sp>
    </p:spTree>
    <p:extLst>
      <p:ext uri="{BB962C8B-B14F-4D97-AF65-F5344CB8AC3E}">
        <p14:creationId xmlns:p14="http://schemas.microsoft.com/office/powerpoint/2010/main" val="70932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C15EC6-5745-4080-9F09-022E2C9CF4B9}" type="slidenum">
              <a:rPr lang="en-GB" altLang="en-US" smtClean="0"/>
              <a:pPr/>
              <a:t>14</a:t>
            </a:fld>
            <a:endParaRPr lang="en-GB" altLang="en-US"/>
          </a:p>
        </p:txBody>
      </p:sp>
    </p:spTree>
    <p:extLst>
      <p:ext uri="{BB962C8B-B14F-4D97-AF65-F5344CB8AC3E}">
        <p14:creationId xmlns:p14="http://schemas.microsoft.com/office/powerpoint/2010/main" val="3244611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6FCBD34-50A4-4784-8006-C2CDAD1C08C0}"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1836201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6FCBD34-50A4-4784-8006-C2CDAD1C08C0}" type="slidenum">
              <a:rPr lang="en-GB" smtClean="0"/>
              <a:t>16</a:t>
            </a:fld>
            <a:endParaRPr lang="en-GB"/>
          </a:p>
        </p:txBody>
      </p:sp>
    </p:spTree>
    <p:extLst>
      <p:ext uri="{BB962C8B-B14F-4D97-AF65-F5344CB8AC3E}">
        <p14:creationId xmlns:p14="http://schemas.microsoft.com/office/powerpoint/2010/main" val="2042994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BB25B1-25B8-4623-8F1D-B0428E87FB81}" type="slidenum">
              <a:rPr lang="en-GB" smtClean="0"/>
              <a:t>17</a:t>
            </a:fld>
            <a:endParaRPr lang="en-GB"/>
          </a:p>
        </p:txBody>
      </p:sp>
    </p:spTree>
    <p:extLst>
      <p:ext uri="{BB962C8B-B14F-4D97-AF65-F5344CB8AC3E}">
        <p14:creationId xmlns:p14="http://schemas.microsoft.com/office/powerpoint/2010/main" val="2478602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b="1" baseline="0" dirty="0">
              <a:cs typeface="+mn-cs"/>
            </a:endParaRPr>
          </a:p>
        </p:txBody>
      </p:sp>
      <p:sp>
        <p:nvSpPr>
          <p:cNvPr id="1946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76432" indent="-298627">
              <a:defRPr>
                <a:solidFill>
                  <a:schemeClr val="tx1"/>
                </a:solidFill>
                <a:latin typeface="Arial" panose="020B0604020202020204" pitchFamily="34" charset="0"/>
                <a:cs typeface="Arial" panose="020B0604020202020204" pitchFamily="34" charset="0"/>
              </a:defRPr>
            </a:lvl2pPr>
            <a:lvl3pPr marL="1194510" indent="-238902">
              <a:defRPr>
                <a:solidFill>
                  <a:schemeClr val="tx1"/>
                </a:solidFill>
                <a:latin typeface="Arial" panose="020B0604020202020204" pitchFamily="34" charset="0"/>
                <a:cs typeface="Arial" panose="020B0604020202020204" pitchFamily="34" charset="0"/>
              </a:defRPr>
            </a:lvl3pPr>
            <a:lvl4pPr marL="1672315" indent="-238902">
              <a:defRPr>
                <a:solidFill>
                  <a:schemeClr val="tx1"/>
                </a:solidFill>
                <a:latin typeface="Arial" panose="020B0604020202020204" pitchFamily="34" charset="0"/>
                <a:cs typeface="Arial" panose="020B0604020202020204" pitchFamily="34" charset="0"/>
              </a:defRPr>
            </a:lvl4pPr>
            <a:lvl5pPr marL="2150119" indent="-238902">
              <a:defRPr>
                <a:solidFill>
                  <a:schemeClr val="tx1"/>
                </a:solidFill>
                <a:latin typeface="Arial" panose="020B0604020202020204" pitchFamily="34" charset="0"/>
                <a:cs typeface="Arial" panose="020B0604020202020204" pitchFamily="34" charset="0"/>
              </a:defRPr>
            </a:lvl5pPr>
            <a:lvl6pPr marL="2627923" indent="-23890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5726" indent="-23890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3530" indent="-23890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1335" indent="-23890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510EA2-DB6D-44C7-857E-E9721F734363}" type="slidenum">
              <a:rPr lang="en-US" altLang="en-US">
                <a:latin typeface="Times New Roman" panose="02020603050405020304" pitchFamily="18" charset="0"/>
              </a:rPr>
              <a:pPr/>
              <a:t>18</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512511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p:spPr>
        <p:txBody>
          <a:bodyPr/>
          <a:lstStyle/>
          <a:p>
            <a:endParaRPr lang="en-US" altLang="en-US" dirty="0">
              <a:cs typeface="Arial" panose="020B0604020202020204" pitchFamily="34" charset="0"/>
            </a:endParaRPr>
          </a:p>
        </p:txBody>
      </p:sp>
      <p:sp>
        <p:nvSpPr>
          <p:cNvPr id="1946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76432" indent="-298627">
              <a:defRPr>
                <a:solidFill>
                  <a:schemeClr val="tx1"/>
                </a:solidFill>
                <a:latin typeface="Arial" panose="020B0604020202020204" pitchFamily="34" charset="0"/>
                <a:cs typeface="Arial" panose="020B0604020202020204" pitchFamily="34" charset="0"/>
              </a:defRPr>
            </a:lvl2pPr>
            <a:lvl3pPr marL="1194510" indent="-238902">
              <a:defRPr>
                <a:solidFill>
                  <a:schemeClr val="tx1"/>
                </a:solidFill>
                <a:latin typeface="Arial" panose="020B0604020202020204" pitchFamily="34" charset="0"/>
                <a:cs typeface="Arial" panose="020B0604020202020204" pitchFamily="34" charset="0"/>
              </a:defRPr>
            </a:lvl3pPr>
            <a:lvl4pPr marL="1672315" indent="-238902">
              <a:defRPr>
                <a:solidFill>
                  <a:schemeClr val="tx1"/>
                </a:solidFill>
                <a:latin typeface="Arial" panose="020B0604020202020204" pitchFamily="34" charset="0"/>
                <a:cs typeface="Arial" panose="020B0604020202020204" pitchFamily="34" charset="0"/>
              </a:defRPr>
            </a:lvl4pPr>
            <a:lvl5pPr marL="2150119" indent="-238902">
              <a:defRPr>
                <a:solidFill>
                  <a:schemeClr val="tx1"/>
                </a:solidFill>
                <a:latin typeface="Arial" panose="020B0604020202020204" pitchFamily="34" charset="0"/>
                <a:cs typeface="Arial" panose="020B0604020202020204" pitchFamily="34" charset="0"/>
              </a:defRPr>
            </a:lvl5pPr>
            <a:lvl6pPr marL="2627923" indent="-23890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5726" indent="-23890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3530" indent="-23890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1335" indent="-23890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510EA2-DB6D-44C7-857E-E9721F734363}" type="slidenum">
              <a:rPr lang="en-US" altLang="en-US">
                <a:latin typeface="Times New Roman" panose="02020603050405020304" pitchFamily="18" charset="0"/>
              </a:rPr>
              <a:pPr/>
              <a:t>19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512511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46FDE9-95B2-4055-9020-28F1E4F732CE}" type="slidenum">
              <a:rPr lang="en-GB" smtClean="0"/>
              <a:t>2</a:t>
            </a:fld>
            <a:endParaRPr lang="en-GB"/>
          </a:p>
        </p:txBody>
      </p:sp>
    </p:spTree>
    <p:extLst>
      <p:ext uri="{BB962C8B-B14F-4D97-AF65-F5344CB8AC3E}">
        <p14:creationId xmlns:p14="http://schemas.microsoft.com/office/powerpoint/2010/main" val="7640496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endParaRPr lang="en-GB" altLang="en-US" baseline="0" dirty="0">
              <a:cs typeface="+mn-cs"/>
            </a:endParaRPr>
          </a:p>
        </p:txBody>
      </p:sp>
      <p:sp>
        <p:nvSpPr>
          <p:cNvPr id="4813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69796" indent="-295309">
              <a:defRPr>
                <a:solidFill>
                  <a:schemeClr val="tx1"/>
                </a:solidFill>
                <a:latin typeface="Arial" panose="020B0604020202020204" pitchFamily="34" charset="0"/>
                <a:cs typeface="Arial" panose="020B0604020202020204" pitchFamily="34" charset="0"/>
              </a:defRPr>
            </a:lvl2pPr>
            <a:lvl3pPr marL="1184556" indent="-235584">
              <a:defRPr>
                <a:solidFill>
                  <a:schemeClr val="tx1"/>
                </a:solidFill>
                <a:latin typeface="Arial" panose="020B0604020202020204" pitchFamily="34" charset="0"/>
                <a:cs typeface="Arial" panose="020B0604020202020204" pitchFamily="34" charset="0"/>
              </a:defRPr>
            </a:lvl3pPr>
            <a:lvl4pPr marL="1657384" indent="-235584">
              <a:defRPr>
                <a:solidFill>
                  <a:schemeClr val="tx1"/>
                </a:solidFill>
                <a:latin typeface="Arial" panose="020B0604020202020204" pitchFamily="34" charset="0"/>
                <a:cs typeface="Arial" panose="020B0604020202020204" pitchFamily="34" charset="0"/>
              </a:defRPr>
            </a:lvl4pPr>
            <a:lvl5pPr marL="2131870" indent="-235584">
              <a:defRPr>
                <a:solidFill>
                  <a:schemeClr val="tx1"/>
                </a:solidFill>
                <a:latin typeface="Arial" panose="020B0604020202020204" pitchFamily="34" charset="0"/>
                <a:cs typeface="Arial" panose="020B0604020202020204" pitchFamily="34" charset="0"/>
              </a:defRPr>
            </a:lvl5pPr>
            <a:lvl6pPr marL="2609674" indent="-23558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7478" indent="-23558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65281" indent="-23558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43086" indent="-23558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FEF4B2-BE13-48CA-A079-BED7ED60141A}" type="slidenum">
              <a:rPr lang="en-US" altLang="en-US">
                <a:latin typeface="Times New Roman" panose="02020603050405020304" pitchFamily="18" charset="0"/>
              </a:rPr>
              <a:pPr/>
              <a:t>20</a:t>
            </a:fld>
            <a:endParaRPr lang="en-US" altLang="en-US">
              <a:latin typeface="Times New Roman" panose="02020603050405020304" pitchFamily="18" charset="0"/>
            </a:endParaRPr>
          </a:p>
        </p:txBody>
      </p:sp>
    </p:spTree>
    <p:extLst>
      <p:ext uri="{BB962C8B-B14F-4D97-AF65-F5344CB8AC3E}">
        <p14:creationId xmlns:p14="http://schemas.microsoft.com/office/powerpoint/2010/main" val="6986189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6FCBD34-50A4-4784-8006-C2CDAD1C08C0}" type="slidenum">
              <a:rPr lang="en-GB" smtClean="0"/>
              <a:t>21</a:t>
            </a:fld>
            <a:endParaRPr lang="en-GB"/>
          </a:p>
        </p:txBody>
      </p:sp>
    </p:spTree>
    <p:extLst>
      <p:ext uri="{BB962C8B-B14F-4D97-AF65-F5344CB8AC3E}">
        <p14:creationId xmlns:p14="http://schemas.microsoft.com/office/powerpoint/2010/main" val="1167365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BB25B1-25B8-4623-8F1D-B0428E87FB81}" type="slidenum">
              <a:rPr lang="en-GB" smtClean="0"/>
              <a:t>22</a:t>
            </a:fld>
            <a:endParaRPr lang="en-GB"/>
          </a:p>
        </p:txBody>
      </p:sp>
    </p:spTree>
    <p:extLst>
      <p:ext uri="{BB962C8B-B14F-4D97-AF65-F5344CB8AC3E}">
        <p14:creationId xmlns:p14="http://schemas.microsoft.com/office/powerpoint/2010/main" val="2149392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6FCBD34-50A4-4784-8006-C2CDAD1C08C0}" type="slidenum">
              <a:rPr lang="en-GB" smtClean="0"/>
              <a:t>23</a:t>
            </a:fld>
            <a:endParaRPr lang="en-GB"/>
          </a:p>
        </p:txBody>
      </p:sp>
    </p:spTree>
    <p:extLst>
      <p:ext uri="{BB962C8B-B14F-4D97-AF65-F5344CB8AC3E}">
        <p14:creationId xmlns:p14="http://schemas.microsoft.com/office/powerpoint/2010/main" val="2042994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46FDE9-95B2-4055-9020-28F1E4F732CE}" type="slidenum">
              <a:rPr lang="en-GB" smtClean="0"/>
              <a:t>3</a:t>
            </a:fld>
            <a:endParaRPr lang="en-GB"/>
          </a:p>
        </p:txBody>
      </p:sp>
    </p:spTree>
    <p:extLst>
      <p:ext uri="{BB962C8B-B14F-4D97-AF65-F5344CB8AC3E}">
        <p14:creationId xmlns:p14="http://schemas.microsoft.com/office/powerpoint/2010/main" val="868553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6FCBD34-50A4-4784-8006-C2CDAD1C08C0}" type="slidenum">
              <a:rPr lang="en-GB" smtClean="0"/>
              <a:t>4</a:t>
            </a:fld>
            <a:endParaRPr lang="en-GB"/>
          </a:p>
        </p:txBody>
      </p:sp>
    </p:spTree>
    <p:extLst>
      <p:ext uri="{BB962C8B-B14F-4D97-AF65-F5344CB8AC3E}">
        <p14:creationId xmlns:p14="http://schemas.microsoft.com/office/powerpoint/2010/main" val="3454817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676275" y="808038"/>
            <a:ext cx="5386388" cy="4041775"/>
          </a:xfrm>
          <a:ln/>
        </p:spPr>
      </p:sp>
      <p:sp>
        <p:nvSpPr>
          <p:cNvPr id="460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cs typeface="Arial" panose="020B0604020202020204" pitchFamily="34" charset="0"/>
            </a:endParaRPr>
          </a:p>
        </p:txBody>
      </p:sp>
      <p:sp>
        <p:nvSpPr>
          <p:cNvPr id="460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cs typeface="Arial" panose="020B0604020202020204" pitchFamily="34" charset="0"/>
              </a:defRPr>
            </a:lvl1pPr>
            <a:lvl2pPr marL="774773" indent="-296969">
              <a:spcBef>
                <a:spcPct val="30000"/>
              </a:spcBef>
              <a:defRPr sz="1300">
                <a:solidFill>
                  <a:schemeClr val="tx1"/>
                </a:solidFill>
                <a:latin typeface="Times New Roman" panose="02020603050405020304" pitchFamily="18" charset="0"/>
                <a:cs typeface="Arial" panose="020B0604020202020204" pitchFamily="34" charset="0"/>
              </a:defRPr>
            </a:lvl2pPr>
            <a:lvl3pPr marL="1192852" indent="-237244">
              <a:spcBef>
                <a:spcPct val="30000"/>
              </a:spcBef>
              <a:defRPr sz="1300">
                <a:solidFill>
                  <a:schemeClr val="tx1"/>
                </a:solidFill>
                <a:latin typeface="Times New Roman" panose="02020603050405020304" pitchFamily="18" charset="0"/>
                <a:cs typeface="Arial" panose="020B0604020202020204" pitchFamily="34" charset="0"/>
              </a:defRPr>
            </a:lvl3pPr>
            <a:lvl4pPr marL="1668997" indent="-237244">
              <a:spcBef>
                <a:spcPct val="30000"/>
              </a:spcBef>
              <a:defRPr sz="1300">
                <a:solidFill>
                  <a:schemeClr val="tx1"/>
                </a:solidFill>
                <a:latin typeface="Times New Roman" panose="02020603050405020304" pitchFamily="18" charset="0"/>
                <a:cs typeface="Arial" panose="020B0604020202020204" pitchFamily="34" charset="0"/>
              </a:defRPr>
            </a:lvl4pPr>
            <a:lvl5pPr marL="2148460" indent="-237244">
              <a:spcBef>
                <a:spcPct val="30000"/>
              </a:spcBef>
              <a:defRPr sz="1300">
                <a:solidFill>
                  <a:schemeClr val="tx1"/>
                </a:solidFill>
                <a:latin typeface="Times New Roman" panose="02020603050405020304" pitchFamily="18" charset="0"/>
                <a:cs typeface="Arial" panose="020B0604020202020204" pitchFamily="34" charset="0"/>
              </a:defRPr>
            </a:lvl5pPr>
            <a:lvl6pPr marL="2626264" indent="-237244" eaLnBrk="0" fontAlgn="base" hangingPunct="0">
              <a:spcBef>
                <a:spcPct val="30000"/>
              </a:spcBef>
              <a:spcAft>
                <a:spcPct val="0"/>
              </a:spcAft>
              <a:defRPr sz="1300">
                <a:solidFill>
                  <a:schemeClr val="tx1"/>
                </a:solidFill>
                <a:latin typeface="Times New Roman" panose="02020603050405020304" pitchFamily="18" charset="0"/>
                <a:cs typeface="Arial" panose="020B0604020202020204" pitchFamily="34" charset="0"/>
              </a:defRPr>
            </a:lvl6pPr>
            <a:lvl7pPr marL="3104068" indent="-237244" eaLnBrk="0" fontAlgn="base" hangingPunct="0">
              <a:spcBef>
                <a:spcPct val="30000"/>
              </a:spcBef>
              <a:spcAft>
                <a:spcPct val="0"/>
              </a:spcAft>
              <a:defRPr sz="1300">
                <a:solidFill>
                  <a:schemeClr val="tx1"/>
                </a:solidFill>
                <a:latin typeface="Times New Roman" panose="02020603050405020304" pitchFamily="18" charset="0"/>
                <a:cs typeface="Arial" panose="020B0604020202020204" pitchFamily="34" charset="0"/>
              </a:defRPr>
            </a:lvl7pPr>
            <a:lvl8pPr marL="3581872" indent="-237244" eaLnBrk="0" fontAlgn="base" hangingPunct="0">
              <a:spcBef>
                <a:spcPct val="30000"/>
              </a:spcBef>
              <a:spcAft>
                <a:spcPct val="0"/>
              </a:spcAft>
              <a:defRPr sz="1300">
                <a:solidFill>
                  <a:schemeClr val="tx1"/>
                </a:solidFill>
                <a:latin typeface="Times New Roman" panose="02020603050405020304" pitchFamily="18" charset="0"/>
                <a:cs typeface="Arial" panose="020B0604020202020204" pitchFamily="34" charset="0"/>
              </a:defRPr>
            </a:lvl8pPr>
            <a:lvl9pPr marL="4059676" indent="-237244" eaLnBrk="0" fontAlgn="base" hangingPunct="0">
              <a:spcBef>
                <a:spcPct val="30000"/>
              </a:spcBef>
              <a:spcAft>
                <a:spcPct val="0"/>
              </a:spcAft>
              <a:defRPr sz="1300">
                <a:solidFill>
                  <a:schemeClr val="tx1"/>
                </a:solidFill>
                <a:latin typeface="Times New Roman" panose="02020603050405020304" pitchFamily="18" charset="0"/>
                <a:cs typeface="Arial" panose="020B0604020202020204" pitchFamily="34" charset="0"/>
              </a:defRPr>
            </a:lvl9pPr>
          </a:lstStyle>
          <a:p>
            <a:pPr>
              <a:spcBef>
                <a:spcPct val="0"/>
              </a:spcBef>
            </a:pPr>
            <a:fld id="{4AA542B3-4AF7-46A9-865E-E861D6105314}" type="slidenum">
              <a:rPr lang="en-US" altLang="en-US"/>
              <a:pPr>
                <a:spcBef>
                  <a:spcPct val="0"/>
                </a:spcBef>
              </a:pPr>
              <a:t>5</a:t>
            </a:fld>
            <a:endParaRPr lang="en-US" altLang="en-US"/>
          </a:p>
        </p:txBody>
      </p:sp>
    </p:spTree>
    <p:extLst>
      <p:ext uri="{BB962C8B-B14F-4D97-AF65-F5344CB8AC3E}">
        <p14:creationId xmlns:p14="http://schemas.microsoft.com/office/powerpoint/2010/main" val="3264518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6FCBD34-50A4-4784-8006-C2CDAD1C08C0}" type="slidenum">
              <a:rPr lang="en-GB" smtClean="0"/>
              <a:t>6</a:t>
            </a:fld>
            <a:endParaRPr lang="en-GB"/>
          </a:p>
        </p:txBody>
      </p:sp>
    </p:spTree>
    <p:extLst>
      <p:ext uri="{BB962C8B-B14F-4D97-AF65-F5344CB8AC3E}">
        <p14:creationId xmlns:p14="http://schemas.microsoft.com/office/powerpoint/2010/main" val="3491909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6FCBD34-50A4-4784-8006-C2CDAD1C08C0}" type="slidenum">
              <a:rPr lang="en-GB" smtClean="0"/>
              <a:t>7</a:t>
            </a:fld>
            <a:endParaRPr lang="en-GB"/>
          </a:p>
        </p:txBody>
      </p:sp>
    </p:spTree>
    <p:extLst>
      <p:ext uri="{BB962C8B-B14F-4D97-AF65-F5344CB8AC3E}">
        <p14:creationId xmlns:p14="http://schemas.microsoft.com/office/powerpoint/2010/main" val="205543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9BBB25B1-25B8-4623-8F1D-B0428E87FB81}" type="slidenum">
              <a:rPr lang="en-GB" smtClean="0"/>
              <a:t>8</a:t>
            </a:fld>
            <a:endParaRPr lang="en-GB"/>
          </a:p>
        </p:txBody>
      </p:sp>
    </p:spTree>
    <p:extLst>
      <p:ext uri="{BB962C8B-B14F-4D97-AF65-F5344CB8AC3E}">
        <p14:creationId xmlns:p14="http://schemas.microsoft.com/office/powerpoint/2010/main" val="1891654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6FCBD34-50A4-4784-8006-C2CDAD1C08C0}" type="slidenum">
              <a:rPr lang="en-GB" smtClean="0"/>
              <a:t>9</a:t>
            </a:fld>
            <a:endParaRPr lang="en-GB"/>
          </a:p>
        </p:txBody>
      </p:sp>
    </p:spTree>
    <p:extLst>
      <p:ext uri="{BB962C8B-B14F-4D97-AF65-F5344CB8AC3E}">
        <p14:creationId xmlns:p14="http://schemas.microsoft.com/office/powerpoint/2010/main" val="3098628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solidFill>
                  <a:prstClr val="black">
                    <a:tint val="75000"/>
                  </a:prstClr>
                </a:solidFill>
              </a:rPr>
              <a:pPr/>
              <a:t>11/10/2020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890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solidFill>
                  <a:prstClr val="black">
                    <a:tint val="75000"/>
                  </a:prstClr>
                </a:solidFill>
              </a:rPr>
              <a:pPr/>
              <a:t>11/10/2020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6877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295CCF-45A9-D247-9898-8F48A86B9C12}" type="datetimeFigureOut">
              <a:rPr lang="en-US" smtClean="0">
                <a:solidFill>
                  <a:prstClr val="black">
                    <a:tint val="75000"/>
                  </a:prstClr>
                </a:solidFill>
              </a:rPr>
              <a:pPr/>
              <a:t>11/10/2020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822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295CCF-45A9-D247-9898-8F48A86B9C12}" type="datetimeFigureOut">
              <a:rPr lang="en-US" smtClean="0">
                <a:solidFill>
                  <a:prstClr val="black">
                    <a:tint val="75000"/>
                  </a:prstClr>
                </a:solidFill>
              </a:rPr>
              <a:pPr/>
              <a:t>11/10/2020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204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295CCF-45A9-D247-9898-8F48A86B9C12}" type="datetimeFigureOut">
              <a:rPr lang="en-US" smtClean="0">
                <a:solidFill>
                  <a:prstClr val="black">
                    <a:tint val="75000"/>
                  </a:prstClr>
                </a:solidFill>
              </a:rPr>
              <a:pPr/>
              <a:t>11/10/2020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7967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295CCF-45A9-D247-9898-8F48A86B9C12}" type="datetimeFigureOut">
              <a:rPr lang="en-US" smtClean="0">
                <a:solidFill>
                  <a:prstClr val="black">
                    <a:tint val="75000"/>
                  </a:prstClr>
                </a:solidFill>
              </a:rPr>
              <a:pPr/>
              <a:t>11/10/2020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525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95CCF-45A9-D247-9898-8F48A86B9C12}" type="datetimeFigureOut">
              <a:rPr lang="en-US" smtClean="0">
                <a:solidFill>
                  <a:prstClr val="black">
                    <a:tint val="75000"/>
                  </a:prstClr>
                </a:solidFill>
              </a:rPr>
              <a:pPr/>
              <a:t>11/10/2020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008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295CCF-45A9-D247-9898-8F48A86B9C12}" type="datetimeFigureOut">
              <a:rPr lang="en-US" smtClean="0">
                <a:solidFill>
                  <a:prstClr val="black">
                    <a:tint val="75000"/>
                  </a:prstClr>
                </a:solidFill>
              </a:rPr>
              <a:pPr/>
              <a:t>11/10/2020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920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295CCF-45A9-D247-9898-8F48A86B9C12}" type="datetimeFigureOut">
              <a:rPr lang="en-US" smtClean="0">
                <a:solidFill>
                  <a:prstClr val="black">
                    <a:tint val="75000"/>
                  </a:prstClr>
                </a:solidFill>
              </a:rPr>
              <a:pPr/>
              <a:t>11/10/2020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7798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solidFill>
                  <a:prstClr val="black">
                    <a:tint val="75000"/>
                  </a:prstClr>
                </a:solidFill>
              </a:rPr>
              <a:pPr/>
              <a:t>11/10/2020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6061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solidFill>
                  <a:prstClr val="black">
                    <a:tint val="75000"/>
                  </a:prstClr>
                </a:solidFill>
              </a:rPr>
              <a:pPr/>
              <a:t>11/10/2020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64980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solidFill>
                  <a:prstClr val="black">
                    <a:tint val="75000"/>
                  </a:prstClr>
                </a:solidFill>
              </a:rPr>
              <a:pPr/>
              <a:t>11/10/2020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256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295CCF-45A9-D247-9898-8F48A86B9C12}"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endParaRPr lang="en-GB"/>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GB"/>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92C6516-1515-40D4-B994-1949D614E855}" type="slidenum">
              <a:rPr lang="en-GB" altLang="en-US"/>
              <a:pPr/>
              <a:t>‹#›</a:t>
            </a:fld>
            <a:endParaRPr lang="en-GB" altLang="en-US"/>
          </a:p>
        </p:txBody>
      </p:sp>
    </p:spTree>
    <p:extLst>
      <p:ext uri="{BB962C8B-B14F-4D97-AF65-F5344CB8AC3E}">
        <p14:creationId xmlns:p14="http://schemas.microsoft.com/office/powerpoint/2010/main" val="39083972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endParaRPr lang="en-GB"/>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GB"/>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23B7300-DE61-489E-8384-5A500DD3BDE9}" type="slidenum">
              <a:rPr lang="en-GB" altLang="en-US"/>
              <a:pPr/>
              <a:t>‹#›</a:t>
            </a:fld>
            <a:endParaRPr lang="en-GB" altLang="en-US"/>
          </a:p>
        </p:txBody>
      </p:sp>
    </p:spTree>
    <p:extLst>
      <p:ext uri="{BB962C8B-B14F-4D97-AF65-F5344CB8AC3E}">
        <p14:creationId xmlns:p14="http://schemas.microsoft.com/office/powerpoint/2010/main" val="9322733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side Pages">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73649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295CCF-45A9-D247-9898-8F48A86B9C12}"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295CCF-45A9-D247-9898-8F48A86B9C12}"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295CCF-45A9-D247-9898-8F48A86B9C12}" type="datetimeFigureOut">
              <a:rPr lang="en-US" smtClean="0"/>
              <a:t>11/10/2020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295CCF-45A9-D247-9898-8F48A86B9C12}" type="datetimeFigureOut">
              <a:rPr lang="en-US" smtClean="0"/>
              <a:t>11/10/2020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95CCF-45A9-D247-9898-8F48A86B9C12}" type="datetimeFigureOut">
              <a:rPr lang="en-US" smtClean="0"/>
              <a:t>11/10/2020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295CCF-45A9-D247-9898-8F48A86B9C12}"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295CCF-45A9-D247-9898-8F48A86B9C12}"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95CCF-45A9-D247-9898-8F48A86B9C12}" type="datetimeFigureOut">
              <a:rPr lang="en-US" smtClean="0"/>
              <a:t>11/10/2020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28AF9-AA14-6E48-A5C4-AA23209147E5}" type="slidenum">
              <a:rPr lang="en-US" smtClean="0"/>
              <a:t>‹#›</a:t>
            </a:fld>
            <a:endParaRPr lang="en-US"/>
          </a:p>
        </p:txBody>
      </p:sp>
    </p:spTree>
    <p:extLst>
      <p:ext uri="{BB962C8B-B14F-4D97-AF65-F5344CB8AC3E}">
        <p14:creationId xmlns:p14="http://schemas.microsoft.com/office/powerpoint/2010/main" val="566400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780" r:id="rId8"/>
    <p:sldLayoutId id="2147483781"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95CCF-45A9-D247-9898-8F48A86B9C12}" type="datetimeFigureOut">
              <a:rPr lang="en-US" smtClean="0">
                <a:solidFill>
                  <a:prstClr val="black">
                    <a:tint val="75000"/>
                  </a:prstClr>
                </a:solidFill>
              </a:rPr>
              <a:pPr/>
              <a:t>11/10/2020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298857"/>
      </p:ext>
    </p:extLst>
  </p:cSld>
  <p:clrMap bg1="lt1" tx1="dk1" bg2="lt2" tx2="dk2" accent1="accent1" accent2="accent2" accent3="accent3" accent4="accent4" accent5="accent5" accent6="accent6" hlink="hlink" folHlink="folHlink"/>
  <p:sldLayoutIdLst>
    <p:sldLayoutId id="2147483673" r:id="rId1"/>
    <p:sldLayoutId id="2147483685"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95CCF-45A9-D247-9898-8F48A86B9C12}" type="datetimeFigureOut">
              <a:rPr lang="en-US" smtClean="0">
                <a:solidFill>
                  <a:prstClr val="black">
                    <a:tint val="75000"/>
                  </a:prstClr>
                </a:solidFill>
              </a:rPr>
              <a:pPr/>
              <a:t>11/10/2020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9055957"/>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95CCF-45A9-D247-9898-8F48A86B9C12}" type="datetimeFigureOut">
              <a:rPr lang="en-US" smtClean="0"/>
              <a:t>11/10/2020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28AF9-AA14-6E48-A5C4-AA23209147E5}" type="slidenum">
              <a:rPr lang="en-US" smtClean="0"/>
              <a:t>‹#›</a:t>
            </a:fld>
            <a:endParaRPr lang="en-US"/>
          </a:p>
        </p:txBody>
      </p:sp>
    </p:spTree>
    <p:extLst>
      <p:ext uri="{BB962C8B-B14F-4D97-AF65-F5344CB8AC3E}">
        <p14:creationId xmlns:p14="http://schemas.microsoft.com/office/powerpoint/2010/main" val="566400880"/>
      </p:ext>
    </p:extLst>
  </p:cSld>
  <p:clrMap bg1="lt1" tx1="dk1" bg2="lt2" tx2="dk2" accent1="accent1" accent2="accent2" accent3="accent3" accent4="accent4" accent5="accent5" accent6="accent6" hlink="hlink" folHlink="folHlink"/>
  <p:sldLayoutIdLst>
    <p:sldLayoutId id="2147483782" r:id="rId1"/>
    <p:sldLayoutId id="2147483684"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CofE logo HIGH RES.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977063" y="404813"/>
            <a:ext cx="16986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8" r:id="rId1"/>
    <p:sldLayoutId id="2147483779" r:id="rId2"/>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Gill Sans MT" pitchFamily="34" charset="0"/>
        </a:defRPr>
      </a:lvl2pPr>
      <a:lvl3pPr algn="ctr" rtl="0" eaLnBrk="0" fontAlgn="base" hangingPunct="0">
        <a:spcBef>
          <a:spcPct val="0"/>
        </a:spcBef>
        <a:spcAft>
          <a:spcPct val="0"/>
        </a:spcAft>
        <a:defRPr sz="4400">
          <a:solidFill>
            <a:schemeClr val="tx1"/>
          </a:solidFill>
          <a:latin typeface="Gill Sans MT" pitchFamily="34" charset="0"/>
        </a:defRPr>
      </a:lvl3pPr>
      <a:lvl4pPr algn="ctr" rtl="0" eaLnBrk="0" fontAlgn="base" hangingPunct="0">
        <a:spcBef>
          <a:spcPct val="0"/>
        </a:spcBef>
        <a:spcAft>
          <a:spcPct val="0"/>
        </a:spcAft>
        <a:defRPr sz="4400">
          <a:solidFill>
            <a:schemeClr val="tx1"/>
          </a:solidFill>
          <a:latin typeface="Gill Sans MT" pitchFamily="34" charset="0"/>
        </a:defRPr>
      </a:lvl4pPr>
      <a:lvl5pPr algn="ctr" rtl="0" eaLnBrk="0" fontAlgn="base" hangingPunct="0">
        <a:spcBef>
          <a:spcPct val="0"/>
        </a:spcBef>
        <a:spcAft>
          <a:spcPct val="0"/>
        </a:spcAft>
        <a:defRPr sz="4400">
          <a:solidFill>
            <a:schemeClr val="tx1"/>
          </a:solidFill>
          <a:latin typeface="Gill Sans MT" pitchFamily="34" charset="0"/>
        </a:defRPr>
      </a:lvl5pPr>
      <a:lvl6pPr marL="457200" algn="ctr" rtl="0" fontAlgn="base">
        <a:spcBef>
          <a:spcPct val="0"/>
        </a:spcBef>
        <a:spcAft>
          <a:spcPct val="0"/>
        </a:spcAft>
        <a:defRPr sz="4400">
          <a:solidFill>
            <a:schemeClr val="tx1"/>
          </a:solidFill>
          <a:latin typeface="Gill Sans MT" pitchFamily="34" charset="0"/>
        </a:defRPr>
      </a:lvl6pPr>
      <a:lvl7pPr marL="914400" algn="ctr" rtl="0" fontAlgn="base">
        <a:spcBef>
          <a:spcPct val="0"/>
        </a:spcBef>
        <a:spcAft>
          <a:spcPct val="0"/>
        </a:spcAft>
        <a:defRPr sz="4400">
          <a:solidFill>
            <a:schemeClr val="tx1"/>
          </a:solidFill>
          <a:latin typeface="Gill Sans MT" pitchFamily="34" charset="0"/>
        </a:defRPr>
      </a:lvl7pPr>
      <a:lvl8pPr marL="1371600" algn="ctr" rtl="0" fontAlgn="base">
        <a:spcBef>
          <a:spcPct val="0"/>
        </a:spcBef>
        <a:spcAft>
          <a:spcPct val="0"/>
        </a:spcAft>
        <a:defRPr sz="4400">
          <a:solidFill>
            <a:schemeClr val="tx1"/>
          </a:solidFill>
          <a:latin typeface="Gill Sans MT" pitchFamily="34" charset="0"/>
        </a:defRPr>
      </a:lvl8pPr>
      <a:lvl9pPr marL="1828800" algn="ctr" rtl="0" fontAlgn="base">
        <a:spcBef>
          <a:spcPct val="0"/>
        </a:spcBef>
        <a:spcAft>
          <a:spcPct val="0"/>
        </a:spcAft>
        <a:defRPr sz="4400">
          <a:solidFill>
            <a:schemeClr val="tx1"/>
          </a:solidFill>
          <a:latin typeface="Gill Sans MT"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715"/>
            <a:ext cx="9143999" cy="6856285"/>
          </a:xfrm>
          <a:prstGeom prst="rect">
            <a:avLst/>
          </a:prstGeom>
        </p:spPr>
      </p:pic>
    </p:spTree>
    <p:extLst>
      <p:ext uri="{BB962C8B-B14F-4D97-AF65-F5344CB8AC3E}">
        <p14:creationId xmlns:p14="http://schemas.microsoft.com/office/powerpoint/2010/main" val="4033387178"/>
      </p:ext>
    </p:extLst>
  </p:cSld>
  <p:clrMap bg1="lt1" tx1="dk1" bg2="lt2" tx2="dk2" accent1="accent1" accent2="accent2" accent3="accent3" accent4="accent4" accent5="accent5" accent6="accent6" hlink="hlink" folHlink="folHlink"/>
  <p:sldLayoutIdLst>
    <p:sldLayoutId id="2147483669" r:id="rId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5.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25.xml"/><Relationship Id="rId5" Type="http://schemas.openxmlformats.org/officeDocument/2006/relationships/hyperlink" Target="http://corpusimmobiliserrantemanimum.blogspot.com/p/feast-days-saints.html" TargetMode="Externa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7388" y="1808012"/>
            <a:ext cx="7772400" cy="2387600"/>
          </a:xfrm>
        </p:spPr>
        <p:txBody>
          <a:bodyPr>
            <a:normAutofit/>
          </a:bodyPr>
          <a:lstStyle/>
          <a:p>
            <a:r>
              <a:rPr lang="en-US" sz="5500" dirty="0">
                <a:solidFill>
                  <a:schemeClr val="bg1"/>
                </a:solidFill>
                <a:latin typeface="Cambria" charset="0"/>
                <a:ea typeface="Cambria" charset="0"/>
                <a:cs typeface="Cambria" charset="0"/>
              </a:rPr>
              <a:t>Introduction to Working in a Church School or Academy</a:t>
            </a:r>
          </a:p>
        </p:txBody>
      </p:sp>
      <p:sp>
        <p:nvSpPr>
          <p:cNvPr id="3" name="Subtitle 2"/>
          <p:cNvSpPr>
            <a:spLocks noGrp="1"/>
          </p:cNvSpPr>
          <p:nvPr>
            <p:ph type="subTitle" idx="1"/>
          </p:nvPr>
        </p:nvSpPr>
        <p:spPr>
          <a:xfrm>
            <a:off x="687388" y="5165587"/>
            <a:ext cx="7739788" cy="1061350"/>
          </a:xfrm>
        </p:spPr>
        <p:txBody>
          <a:bodyPr>
            <a:normAutofit/>
          </a:bodyPr>
          <a:lstStyle/>
          <a:p>
            <a:pPr algn="l"/>
            <a:r>
              <a:rPr lang="en-US" sz="3000" dirty="0">
                <a:solidFill>
                  <a:schemeClr val="bg1"/>
                </a:solidFill>
              </a:rPr>
              <a:t>Karen Sancto</a:t>
            </a:r>
          </a:p>
          <a:p>
            <a:pPr algn="l"/>
            <a:r>
              <a:rPr lang="en-US" sz="3000" dirty="0">
                <a:solidFill>
                  <a:schemeClr val="bg1"/>
                </a:solidFill>
              </a:rPr>
              <a:t>November 2020</a:t>
            </a:r>
          </a:p>
        </p:txBody>
      </p:sp>
      <p:sp>
        <p:nvSpPr>
          <p:cNvPr id="5" name="Rectangle 4">
            <a:extLst>
              <a:ext uri="{FF2B5EF4-FFF2-40B4-BE49-F238E27FC236}">
                <a16:creationId xmlns:a16="http://schemas.microsoft.com/office/drawing/2014/main" id="{9A12B396-ADED-4160-BCE9-4222C9F21F04}"/>
              </a:ext>
            </a:extLst>
          </p:cNvPr>
          <p:cNvSpPr/>
          <p:nvPr/>
        </p:nvSpPr>
        <p:spPr>
          <a:xfrm>
            <a:off x="4518122" y="4258017"/>
            <a:ext cx="4330621" cy="2031325"/>
          </a:xfrm>
          <a:prstGeom prst="rect">
            <a:avLst/>
          </a:prstGeom>
        </p:spPr>
        <p:txBody>
          <a:bodyPr wrap="square">
            <a:spAutoFit/>
          </a:bodyPr>
          <a:lstStyle/>
          <a:p>
            <a:r>
              <a:rPr lang="en-US" dirty="0">
                <a:solidFill>
                  <a:schemeClr val="bg1"/>
                </a:solidFill>
              </a:rPr>
              <a:t>General guidance for the session</a:t>
            </a:r>
          </a:p>
          <a:p>
            <a:pPr marL="457200" indent="-457200">
              <a:buFont typeface="Arial" panose="020B0604020202020204" pitchFamily="34" charset="0"/>
              <a:buChar char="•"/>
            </a:pPr>
            <a:r>
              <a:rPr lang="en-US" dirty="0">
                <a:solidFill>
                  <a:schemeClr val="bg1"/>
                </a:solidFill>
              </a:rPr>
              <a:t>Please mute your microphone unless you are addressing the group</a:t>
            </a:r>
          </a:p>
          <a:p>
            <a:pPr marL="457200" indent="-457200">
              <a:buFont typeface="Arial" panose="020B0604020202020204" pitchFamily="34" charset="0"/>
              <a:buChar char="•"/>
            </a:pPr>
            <a:r>
              <a:rPr lang="en-US" dirty="0">
                <a:solidFill>
                  <a:schemeClr val="bg1"/>
                </a:solidFill>
              </a:rPr>
              <a:t>If you have any questions, please type them in to the chat box</a:t>
            </a:r>
          </a:p>
          <a:p>
            <a:pPr marL="457200" indent="-457200">
              <a:buFont typeface="Arial" panose="020B0604020202020204" pitchFamily="34" charset="0"/>
              <a:buChar char="•"/>
            </a:pPr>
            <a:r>
              <a:rPr lang="en-US" dirty="0">
                <a:solidFill>
                  <a:schemeClr val="bg1"/>
                </a:solidFill>
              </a:rPr>
              <a:t>Please amend your name details so we know how to address you </a:t>
            </a:r>
          </a:p>
        </p:txBody>
      </p:sp>
    </p:spTree>
    <p:extLst>
      <p:ext uri="{BB962C8B-B14F-4D97-AF65-F5344CB8AC3E}">
        <p14:creationId xmlns:p14="http://schemas.microsoft.com/office/powerpoint/2010/main" val="603939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78968"/>
            <a:ext cx="8229600" cy="1224367"/>
          </a:xfrm>
        </p:spPr>
        <p:txBody>
          <a:bodyPr/>
          <a:lstStyle/>
          <a:p>
            <a:pPr eaLnBrk="1" hangingPunct="1"/>
            <a:r>
              <a:rPr lang="en-GB" altLang="en-US" sz="3600" dirty="0">
                <a:solidFill>
                  <a:srgbClr val="78A22F"/>
                </a:solidFill>
                <a:latin typeface="+mn-lt"/>
              </a:rPr>
              <a:t>Your school vision!</a:t>
            </a:r>
          </a:p>
        </p:txBody>
      </p:sp>
      <p:sp>
        <p:nvSpPr>
          <p:cNvPr id="30723" name="Rectangle 3"/>
          <p:cNvSpPr>
            <a:spLocks noGrp="1" noChangeArrowheads="1"/>
          </p:cNvSpPr>
          <p:nvPr>
            <p:ph idx="1"/>
          </p:nvPr>
        </p:nvSpPr>
        <p:spPr>
          <a:xfrm>
            <a:off x="457200" y="1503334"/>
            <a:ext cx="8229600" cy="5094315"/>
          </a:xfrm>
          <a:solidFill>
            <a:schemeClr val="bg1"/>
          </a:solidFill>
        </p:spPr>
        <p:txBody>
          <a:bodyPr>
            <a:normAutofit/>
          </a:bodyPr>
          <a:lstStyle/>
          <a:p>
            <a:pPr marL="0" indent="0" eaLnBrk="1" hangingPunct="1">
              <a:buFont typeface="Arial" panose="020B0604020202020204" pitchFamily="34" charset="0"/>
              <a:buNone/>
              <a:defRPr/>
            </a:pPr>
            <a:endParaRPr lang="en-GB" altLang="en-US" sz="2800" dirty="0">
              <a:solidFill>
                <a:schemeClr val="bg1"/>
              </a:solidFill>
            </a:endParaRPr>
          </a:p>
          <a:p>
            <a:pPr eaLnBrk="1" hangingPunct="1">
              <a:defRPr/>
            </a:pPr>
            <a:endParaRPr lang="en-GB" altLang="en-US" sz="2800" dirty="0">
              <a:solidFill>
                <a:schemeClr val="bg1"/>
              </a:solidFill>
            </a:endParaRPr>
          </a:p>
          <a:p>
            <a:pPr eaLnBrk="1" hangingPunct="1">
              <a:defRPr/>
            </a:pPr>
            <a:endParaRPr lang="en-GB" altLang="en-US" sz="2800" dirty="0"/>
          </a:p>
          <a:p>
            <a:pPr marL="0" indent="0" eaLnBrk="1" hangingPunct="1">
              <a:buFont typeface="Arial" panose="020B0604020202020204" pitchFamily="34" charset="0"/>
              <a:buNone/>
              <a:defRPr/>
            </a:pPr>
            <a:endParaRPr lang="en-GB" altLang="en-US" sz="2800" dirty="0"/>
          </a:p>
          <a:p>
            <a:pPr marL="0" indent="0" eaLnBrk="1" hangingPunct="1">
              <a:buFont typeface="Arial" panose="020B0604020202020204" pitchFamily="34" charset="0"/>
              <a:buNone/>
              <a:defRPr/>
            </a:pPr>
            <a:endParaRPr lang="en-GB" altLang="en-US" sz="2800" dirty="0"/>
          </a:p>
          <a:p>
            <a:pPr eaLnBrk="1" hangingPunct="1">
              <a:lnSpc>
                <a:spcPct val="150000"/>
              </a:lnSpc>
              <a:defRPr/>
            </a:pPr>
            <a:endParaRPr lang="en-GB" altLang="en-US" sz="2800" dirty="0">
              <a:latin typeface="Franklin Gothic Book" panose="020B0503020102020204" pitchFamily="34" charset="0"/>
            </a:endParaRPr>
          </a:p>
          <a:p>
            <a:pPr eaLnBrk="1" hangingPunct="1">
              <a:defRPr/>
            </a:pPr>
            <a:endParaRPr lang="en-GB" altLang="en-US" dirty="0">
              <a:latin typeface="Franklin Gothic Book" panose="020B0503020102020204" pitchFamily="34" charset="0"/>
            </a:endParaRPr>
          </a:p>
          <a:p>
            <a:pPr eaLnBrk="1" hangingPunct="1">
              <a:buFont typeface="Wingdings" panose="05000000000000000000" pitchFamily="2" charset="2"/>
              <a:buNone/>
              <a:defRPr/>
            </a:pPr>
            <a:endParaRPr lang="en-GB" altLang="en-US" dirty="0">
              <a:latin typeface="Franklin Gothic Book" panose="020B0503020102020204" pitchFamily="34" charset="0"/>
            </a:endParaRPr>
          </a:p>
        </p:txBody>
      </p:sp>
      <p:pic>
        <p:nvPicPr>
          <p:cNvPr id="2" name="Picture 1">
            <a:extLst>
              <a:ext uri="{FF2B5EF4-FFF2-40B4-BE49-F238E27FC236}">
                <a16:creationId xmlns:a16="http://schemas.microsoft.com/office/drawing/2014/main" id="{4F5E7F88-482A-4CDD-A790-F7A8621BC6AB}"/>
              </a:ext>
            </a:extLst>
          </p:cNvPr>
          <p:cNvPicPr>
            <a:picLocks noChangeAspect="1"/>
          </p:cNvPicPr>
          <p:nvPr/>
        </p:nvPicPr>
        <p:blipFill rotWithShape="1">
          <a:blip r:embed="rId3"/>
          <a:srcRect l="39636" t="44098" r="40546" b="12542"/>
          <a:stretch/>
        </p:blipFill>
        <p:spPr>
          <a:xfrm>
            <a:off x="5229006" y="1721063"/>
            <a:ext cx="3566161" cy="4386586"/>
          </a:xfrm>
          <a:prstGeom prst="rect">
            <a:avLst/>
          </a:prstGeom>
        </p:spPr>
      </p:pic>
      <p:sp>
        <p:nvSpPr>
          <p:cNvPr id="3" name="Rectangle 2">
            <a:extLst>
              <a:ext uri="{FF2B5EF4-FFF2-40B4-BE49-F238E27FC236}">
                <a16:creationId xmlns:a16="http://schemas.microsoft.com/office/drawing/2014/main" id="{B5AF1AB0-74DC-461E-840F-1125276F6B80}"/>
              </a:ext>
            </a:extLst>
          </p:cNvPr>
          <p:cNvSpPr/>
          <p:nvPr/>
        </p:nvSpPr>
        <p:spPr>
          <a:xfrm rot="20625730">
            <a:off x="611286" y="1959887"/>
            <a:ext cx="4572000" cy="1754326"/>
          </a:xfrm>
          <a:prstGeom prst="rect">
            <a:avLst/>
          </a:prstGeom>
        </p:spPr>
        <p:txBody>
          <a:bodyPr>
            <a:spAutoFit/>
          </a:bodyPr>
          <a:lstStyle/>
          <a:p>
            <a:r>
              <a:rPr lang="en-GB" sz="3600" dirty="0">
                <a:latin typeface="Sue Ellen Francisco"/>
              </a:rPr>
              <a:t>Achieving excellence through the pursuit of good</a:t>
            </a:r>
            <a:endParaRPr lang="en-GB" sz="3600" dirty="0"/>
          </a:p>
        </p:txBody>
      </p:sp>
      <p:sp>
        <p:nvSpPr>
          <p:cNvPr id="4" name="Rectangle 3">
            <a:extLst>
              <a:ext uri="{FF2B5EF4-FFF2-40B4-BE49-F238E27FC236}">
                <a16:creationId xmlns:a16="http://schemas.microsoft.com/office/drawing/2014/main" id="{44C90F29-50E4-4694-B3D5-7A8CA4109311}"/>
              </a:ext>
            </a:extLst>
          </p:cNvPr>
          <p:cNvSpPr/>
          <p:nvPr/>
        </p:nvSpPr>
        <p:spPr>
          <a:xfrm>
            <a:off x="831272" y="5032174"/>
            <a:ext cx="3740728" cy="1077218"/>
          </a:xfrm>
          <a:prstGeom prst="rect">
            <a:avLst/>
          </a:prstGeom>
        </p:spPr>
        <p:txBody>
          <a:bodyPr wrap="square">
            <a:spAutoFit/>
          </a:bodyPr>
          <a:lstStyle/>
          <a:p>
            <a:r>
              <a:rPr lang="en-GB" sz="3200" b="1" dirty="0">
                <a:latin typeface="Droid Serif"/>
              </a:rPr>
              <a:t>Let Your Light Shine</a:t>
            </a:r>
          </a:p>
          <a:p>
            <a:r>
              <a:rPr lang="en-GB" sz="3200" b="1" dirty="0">
                <a:latin typeface="Droid Serif"/>
              </a:rPr>
              <a:t>Matthew 5:16</a:t>
            </a:r>
            <a:endParaRPr lang="en-GB" sz="3200" b="1" dirty="0"/>
          </a:p>
        </p:txBody>
      </p:sp>
    </p:spTree>
    <p:extLst>
      <p:ext uri="{BB962C8B-B14F-4D97-AF65-F5344CB8AC3E}">
        <p14:creationId xmlns:p14="http://schemas.microsoft.com/office/powerpoint/2010/main" val="3649364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78968"/>
            <a:ext cx="8229600" cy="1224367"/>
          </a:xfrm>
        </p:spPr>
        <p:txBody>
          <a:bodyPr/>
          <a:lstStyle/>
          <a:p>
            <a:pPr eaLnBrk="1" hangingPunct="1"/>
            <a:r>
              <a:rPr lang="en-GB" altLang="en-US" sz="3600" dirty="0">
                <a:solidFill>
                  <a:srgbClr val="78A22F"/>
                </a:solidFill>
                <a:latin typeface="+mn-lt"/>
              </a:rPr>
              <a:t>Your School’s Christian Values</a:t>
            </a:r>
          </a:p>
        </p:txBody>
      </p:sp>
      <p:sp>
        <p:nvSpPr>
          <p:cNvPr id="30723" name="Rectangle 3"/>
          <p:cNvSpPr>
            <a:spLocks noGrp="1" noChangeArrowheads="1"/>
          </p:cNvSpPr>
          <p:nvPr>
            <p:ph idx="1"/>
          </p:nvPr>
        </p:nvSpPr>
        <p:spPr>
          <a:xfrm>
            <a:off x="457200" y="1503334"/>
            <a:ext cx="8229600" cy="5094315"/>
          </a:xfrm>
          <a:solidFill>
            <a:schemeClr val="bg1"/>
          </a:solidFill>
        </p:spPr>
        <p:txBody>
          <a:bodyPr>
            <a:normAutofit/>
          </a:bodyPr>
          <a:lstStyle/>
          <a:p>
            <a:pPr marL="0" indent="0" eaLnBrk="1" hangingPunct="1">
              <a:buFont typeface="Arial" panose="020B0604020202020204" pitchFamily="34" charset="0"/>
              <a:buNone/>
              <a:defRPr/>
            </a:pPr>
            <a:endParaRPr lang="en-GB" altLang="en-US" sz="2800" dirty="0">
              <a:solidFill>
                <a:schemeClr val="bg1"/>
              </a:solidFill>
            </a:endParaRPr>
          </a:p>
          <a:p>
            <a:pPr>
              <a:defRPr/>
            </a:pPr>
            <a:r>
              <a:rPr lang="en-GB" altLang="en-US" dirty="0"/>
              <a:t>‘Who are we? Why are we here? </a:t>
            </a:r>
            <a:r>
              <a:rPr lang="en-GB" altLang="en-US" b="1" dirty="0"/>
              <a:t>How then do we live?’</a:t>
            </a:r>
          </a:p>
          <a:p>
            <a:pPr marL="0" indent="0">
              <a:buNone/>
              <a:defRPr/>
            </a:pPr>
            <a:endParaRPr lang="en-GB" altLang="en-US" sz="2800" u="sng" dirty="0"/>
          </a:p>
          <a:p>
            <a:pPr>
              <a:defRPr/>
            </a:pPr>
            <a:r>
              <a:rPr lang="en-GB" altLang="en-US" dirty="0"/>
              <a:t>All church schools have a ‘handful’ of Christian values; such as compassion, forgiveness, hope.</a:t>
            </a:r>
          </a:p>
          <a:p>
            <a:pPr marL="0" indent="0">
              <a:buNone/>
              <a:defRPr/>
            </a:pPr>
            <a:endParaRPr lang="en-GB" altLang="en-US" dirty="0"/>
          </a:p>
          <a:p>
            <a:pPr>
              <a:defRPr/>
            </a:pPr>
            <a:r>
              <a:rPr lang="en-GB" altLang="en-US" dirty="0"/>
              <a:t>Challenge – how do you embrace these and contribute to these in your school context?</a:t>
            </a:r>
          </a:p>
          <a:p>
            <a:pPr marL="0" indent="0">
              <a:buNone/>
              <a:defRPr/>
            </a:pPr>
            <a:r>
              <a:rPr lang="en-GB" altLang="en-US" dirty="0">
                <a:solidFill>
                  <a:schemeClr val="bg1"/>
                </a:solidFill>
              </a:rPr>
              <a:t> </a:t>
            </a:r>
            <a:endParaRPr lang="en-GB" altLang="en-US" sz="2800" dirty="0"/>
          </a:p>
          <a:p>
            <a:pPr eaLnBrk="1" hangingPunct="1">
              <a:defRPr/>
            </a:pPr>
            <a:endParaRPr lang="en-GB" altLang="en-US" sz="2800" dirty="0"/>
          </a:p>
          <a:p>
            <a:pPr eaLnBrk="1" hangingPunct="1">
              <a:defRPr/>
            </a:pPr>
            <a:endParaRPr lang="en-GB" altLang="en-US" sz="2800" dirty="0"/>
          </a:p>
          <a:p>
            <a:pPr marL="0" indent="0" eaLnBrk="1" hangingPunct="1">
              <a:buFont typeface="Arial" panose="020B0604020202020204" pitchFamily="34" charset="0"/>
              <a:buNone/>
              <a:defRPr/>
            </a:pPr>
            <a:endParaRPr lang="en-GB" altLang="en-US" sz="2800" dirty="0"/>
          </a:p>
          <a:p>
            <a:pPr marL="0" indent="0" eaLnBrk="1" hangingPunct="1">
              <a:buFont typeface="Arial" panose="020B0604020202020204" pitchFamily="34" charset="0"/>
              <a:buNone/>
              <a:defRPr/>
            </a:pPr>
            <a:endParaRPr lang="en-GB" altLang="en-US" sz="2800" dirty="0"/>
          </a:p>
          <a:p>
            <a:pPr eaLnBrk="1" hangingPunct="1">
              <a:lnSpc>
                <a:spcPct val="150000"/>
              </a:lnSpc>
              <a:defRPr/>
            </a:pPr>
            <a:endParaRPr lang="en-GB" altLang="en-US" sz="2800" dirty="0">
              <a:latin typeface="Franklin Gothic Book" panose="020B0503020102020204" pitchFamily="34" charset="0"/>
            </a:endParaRPr>
          </a:p>
          <a:p>
            <a:pPr eaLnBrk="1" hangingPunct="1">
              <a:defRPr/>
            </a:pPr>
            <a:endParaRPr lang="en-GB" altLang="en-US" dirty="0">
              <a:latin typeface="Franklin Gothic Book" panose="020B0503020102020204" pitchFamily="34" charset="0"/>
            </a:endParaRPr>
          </a:p>
          <a:p>
            <a:pPr eaLnBrk="1" hangingPunct="1">
              <a:buFont typeface="Wingdings" panose="05000000000000000000" pitchFamily="2" charset="2"/>
              <a:buNone/>
              <a:defRPr/>
            </a:pPr>
            <a:endParaRPr lang="en-GB" altLang="en-US" dirty="0">
              <a:latin typeface="Franklin Gothic Book" panose="020B0503020102020204" pitchFamily="34" charset="0"/>
            </a:endParaRPr>
          </a:p>
        </p:txBody>
      </p:sp>
      <p:pic>
        <p:nvPicPr>
          <p:cNvPr id="9" name="Picture 8">
            <a:extLst>
              <a:ext uri="{FF2B5EF4-FFF2-40B4-BE49-F238E27FC236}">
                <a16:creationId xmlns:a16="http://schemas.microsoft.com/office/drawing/2014/main" id="{15FC5526-E692-4DD7-98B8-8A9E3828F54C}"/>
              </a:ext>
            </a:extLst>
          </p:cNvPr>
          <p:cNvPicPr>
            <a:picLocks noChangeAspect="1"/>
          </p:cNvPicPr>
          <p:nvPr/>
        </p:nvPicPr>
        <p:blipFill>
          <a:blip r:embed="rId3"/>
          <a:stretch>
            <a:fillRect/>
          </a:stretch>
        </p:blipFill>
        <p:spPr>
          <a:xfrm rot="5400000">
            <a:off x="7086599" y="4800600"/>
            <a:ext cx="2351314" cy="1763486"/>
          </a:xfrm>
          <a:prstGeom prst="rect">
            <a:avLst/>
          </a:prstGeom>
        </p:spPr>
      </p:pic>
    </p:spTree>
    <p:extLst>
      <p:ext uri="{BB962C8B-B14F-4D97-AF65-F5344CB8AC3E}">
        <p14:creationId xmlns:p14="http://schemas.microsoft.com/office/powerpoint/2010/main" val="1550187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78968"/>
            <a:ext cx="8229600" cy="1224367"/>
          </a:xfrm>
        </p:spPr>
        <p:txBody>
          <a:bodyPr/>
          <a:lstStyle/>
          <a:p>
            <a:pPr eaLnBrk="1" hangingPunct="1"/>
            <a:r>
              <a:rPr lang="en-GB" altLang="en-US" sz="3600" dirty="0">
                <a:solidFill>
                  <a:srgbClr val="78A22F"/>
                </a:solidFill>
                <a:latin typeface="+mn-lt"/>
              </a:rPr>
              <a:t>Diocesan Education Team Priorities</a:t>
            </a:r>
          </a:p>
        </p:txBody>
      </p:sp>
      <p:sp>
        <p:nvSpPr>
          <p:cNvPr id="30723" name="Rectangle 3"/>
          <p:cNvSpPr>
            <a:spLocks noGrp="1" noChangeArrowheads="1"/>
          </p:cNvSpPr>
          <p:nvPr>
            <p:ph idx="1"/>
          </p:nvPr>
        </p:nvSpPr>
        <p:spPr>
          <a:xfrm>
            <a:off x="457200" y="1503334"/>
            <a:ext cx="8229600" cy="5094315"/>
          </a:xfrm>
        </p:spPr>
        <p:txBody>
          <a:bodyPr>
            <a:normAutofit/>
          </a:bodyPr>
          <a:lstStyle/>
          <a:p>
            <a:pPr marL="0" indent="0" eaLnBrk="1" hangingPunct="1">
              <a:buFont typeface="Arial" panose="020B0604020202020204" pitchFamily="34" charset="0"/>
              <a:buNone/>
              <a:defRPr/>
            </a:pPr>
            <a:endParaRPr lang="en-GB" altLang="en-US" sz="2800" dirty="0">
              <a:solidFill>
                <a:schemeClr val="bg1"/>
              </a:solidFill>
            </a:endParaRPr>
          </a:p>
          <a:p>
            <a:pPr>
              <a:defRPr/>
            </a:pPr>
            <a:r>
              <a:rPr lang="en-GB" altLang="en-US" sz="2800" b="1" dirty="0"/>
              <a:t>All church schools sustainable and providing high quality education so all can flourish</a:t>
            </a:r>
          </a:p>
          <a:p>
            <a:pPr marL="0" indent="0">
              <a:buNone/>
              <a:defRPr/>
            </a:pPr>
            <a:r>
              <a:rPr lang="en-GB" altLang="en-US" sz="2800" dirty="0"/>
              <a:t> - SIAMS, Ofsted, leadership development, governance,     rural schools</a:t>
            </a:r>
          </a:p>
          <a:p>
            <a:pPr marL="0" indent="0">
              <a:buNone/>
              <a:defRPr/>
            </a:pPr>
            <a:endParaRPr lang="en-GB" altLang="en-US" sz="2800" dirty="0"/>
          </a:p>
          <a:p>
            <a:pPr>
              <a:defRPr/>
            </a:pPr>
            <a:r>
              <a:rPr lang="en-GB" altLang="en-US" b="1" dirty="0"/>
              <a:t>All church schools offering clear pathways to distinctively Christian support and activities</a:t>
            </a:r>
          </a:p>
          <a:p>
            <a:pPr marL="0" indent="0">
              <a:buNone/>
              <a:defRPr/>
            </a:pPr>
            <a:r>
              <a:rPr lang="en-GB" altLang="en-US" dirty="0"/>
              <a:t> - Mixed MATs, church/school partnership, community, chaplaincy, work with C&amp;YP in parishes, foundation governor recruitment and training</a:t>
            </a:r>
            <a:endParaRPr lang="en-GB" altLang="en-US" sz="2800" dirty="0"/>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a:p>
            <a:pPr marL="0" indent="0" eaLnBrk="1" hangingPunct="1">
              <a:buFont typeface="Arial" panose="020B0604020202020204" pitchFamily="34" charset="0"/>
              <a:buNone/>
              <a:defRPr/>
            </a:pPr>
            <a:endParaRPr lang="en-GB" altLang="en-US" sz="2800" dirty="0"/>
          </a:p>
          <a:p>
            <a:pPr marL="0" indent="0" eaLnBrk="1" hangingPunct="1">
              <a:buFont typeface="Arial" panose="020B0604020202020204" pitchFamily="34" charset="0"/>
              <a:buNone/>
              <a:defRPr/>
            </a:pPr>
            <a:endParaRPr lang="en-GB" altLang="en-US" sz="2800" dirty="0"/>
          </a:p>
          <a:p>
            <a:pPr eaLnBrk="1" hangingPunct="1">
              <a:lnSpc>
                <a:spcPct val="150000"/>
              </a:lnSpc>
              <a:defRPr/>
            </a:pPr>
            <a:endParaRPr lang="en-GB" altLang="en-US" sz="2800" dirty="0">
              <a:latin typeface="Franklin Gothic Book" panose="020B0503020102020204" pitchFamily="34" charset="0"/>
            </a:endParaRPr>
          </a:p>
          <a:p>
            <a:pPr eaLnBrk="1" hangingPunct="1">
              <a:defRPr/>
            </a:pPr>
            <a:endParaRPr lang="en-GB" altLang="en-US" dirty="0">
              <a:latin typeface="Franklin Gothic Book" panose="020B0503020102020204" pitchFamily="34" charset="0"/>
            </a:endParaRPr>
          </a:p>
          <a:p>
            <a:pPr eaLnBrk="1" hangingPunct="1">
              <a:buFont typeface="Wingdings" panose="05000000000000000000" pitchFamily="2" charset="2"/>
              <a:buNone/>
              <a:defRPr/>
            </a:pPr>
            <a:endParaRPr lang="en-GB" altLang="en-US" dirty="0">
              <a:latin typeface="Franklin Gothic Book" panose="020B0503020102020204" pitchFamily="34" charset="0"/>
            </a:endParaRPr>
          </a:p>
        </p:txBody>
      </p:sp>
    </p:spTree>
    <p:extLst>
      <p:ext uri="{BB962C8B-B14F-4D97-AF65-F5344CB8AC3E}">
        <p14:creationId xmlns:p14="http://schemas.microsoft.com/office/powerpoint/2010/main" val="4251735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293914"/>
            <a:ext cx="8697686" cy="1694926"/>
          </a:xfrm>
        </p:spPr>
        <p:txBody>
          <a:bodyPr/>
          <a:lstStyle/>
          <a:p>
            <a:pPr algn="l"/>
            <a:r>
              <a:rPr lang="en-GB" sz="3600" dirty="0">
                <a:solidFill>
                  <a:srgbClr val="78A22F"/>
                </a:solidFill>
                <a:latin typeface="Calibri" panose="020F0502020204030204" pitchFamily="34" charset="0"/>
                <a:ea typeface="+mn-ea"/>
                <a:cs typeface="Calibri" panose="020F0502020204030204" pitchFamily="34" charset="0"/>
              </a:rPr>
              <a:t>SIAMS (Statutory Inspection of   Anglican and Methodist Schools) - the single, overarching inspection question</a:t>
            </a:r>
            <a:endParaRPr lang="en-GB" dirty="0">
              <a:solidFill>
                <a:srgbClr val="78A22F"/>
              </a:solidFill>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192C6516-1515-40D4-B994-1949D614E855}" type="slidenum">
              <a:rPr lang="en-GB" altLang="en-US" smtClean="0"/>
              <a:pPr/>
              <a:t>13</a:t>
            </a:fld>
            <a:endParaRPr lang="en-GB" alt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2314693"/>
            <a:ext cx="2124105" cy="2012590"/>
          </a:xfrm>
          <a:prstGeom prst="rect">
            <a:avLst/>
          </a:prstGeom>
        </p:spPr>
      </p:pic>
      <p:sp>
        <p:nvSpPr>
          <p:cNvPr id="9" name="TextBox 8"/>
          <p:cNvSpPr txBox="1"/>
          <p:nvPr/>
        </p:nvSpPr>
        <p:spPr>
          <a:xfrm>
            <a:off x="0" y="4653136"/>
            <a:ext cx="9144000" cy="1661993"/>
          </a:xfrm>
          <a:prstGeom prst="rect">
            <a:avLst/>
          </a:prstGeom>
          <a:noFill/>
        </p:spPr>
        <p:txBody>
          <a:bodyPr wrap="square" rtlCol="0">
            <a:spAutoFit/>
          </a:bodyPr>
          <a:lstStyle/>
          <a:p>
            <a:pPr algn="ctr"/>
            <a:r>
              <a:rPr lang="en-GB" sz="2800" dirty="0">
                <a:latin typeface="Calibri" panose="020F0502020204030204" pitchFamily="34" charset="0"/>
              </a:rPr>
              <a:t>How effective is the school’s distinctive Christian vision, established and promoted by leadership at all levels, in enabling pupils and adults to flourish?</a:t>
            </a:r>
          </a:p>
          <a:p>
            <a:endParaRPr lang="en-GB"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6136" y="2204864"/>
            <a:ext cx="2247900" cy="2247900"/>
          </a:xfrm>
          <a:prstGeom prst="rect">
            <a:avLst/>
          </a:prstGeom>
        </p:spPr>
      </p:pic>
    </p:spTree>
    <p:extLst>
      <p:ext uri="{BB962C8B-B14F-4D97-AF65-F5344CB8AC3E}">
        <p14:creationId xmlns:p14="http://schemas.microsoft.com/office/powerpoint/2010/main" val="21857785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92C6516-1515-40D4-B994-1949D614E855}" type="slidenum">
              <a:rPr lang="en-GB" altLang="en-US" smtClean="0"/>
              <a:pPr/>
              <a:t>14</a:t>
            </a:fld>
            <a:endParaRPr lang="en-GB" altLang="en-US"/>
          </a:p>
        </p:txBody>
      </p:sp>
      <p:sp>
        <p:nvSpPr>
          <p:cNvPr id="4" name="Hexagon 3"/>
          <p:cNvSpPr/>
          <p:nvPr/>
        </p:nvSpPr>
        <p:spPr>
          <a:xfrm>
            <a:off x="3195836" y="2385289"/>
            <a:ext cx="2661660" cy="2051823"/>
          </a:xfrm>
          <a:prstGeom prst="hexagon">
            <a:avLst/>
          </a:prstGeom>
          <a:noFill/>
          <a:ln>
            <a:solidFill>
              <a:srgbClr val="004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Hexagon 4"/>
          <p:cNvSpPr/>
          <p:nvPr/>
        </p:nvSpPr>
        <p:spPr>
          <a:xfrm>
            <a:off x="3275855" y="191580"/>
            <a:ext cx="2376264" cy="1962877"/>
          </a:xfrm>
          <a:prstGeom prst="hexagon">
            <a:avLst/>
          </a:prstGeom>
          <a:solidFill>
            <a:srgbClr val="78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Hexagon 6"/>
          <p:cNvSpPr/>
          <p:nvPr/>
        </p:nvSpPr>
        <p:spPr>
          <a:xfrm>
            <a:off x="6156176" y="4064409"/>
            <a:ext cx="2755962" cy="2160240"/>
          </a:xfrm>
          <a:prstGeom prst="hexagon">
            <a:avLst/>
          </a:prstGeom>
          <a:solidFill>
            <a:srgbClr val="E89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Hexagon 7"/>
          <p:cNvSpPr/>
          <p:nvPr/>
        </p:nvSpPr>
        <p:spPr>
          <a:xfrm>
            <a:off x="3275855" y="4667944"/>
            <a:ext cx="2523425" cy="2076452"/>
          </a:xfrm>
          <a:prstGeom prst="hexagon">
            <a:avLst/>
          </a:prstGeom>
          <a:solidFill>
            <a:srgbClr val="8C6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Hexagon 8"/>
          <p:cNvSpPr/>
          <p:nvPr/>
        </p:nvSpPr>
        <p:spPr>
          <a:xfrm>
            <a:off x="190160" y="1173019"/>
            <a:ext cx="2520280" cy="2246770"/>
          </a:xfrm>
          <a:prstGeom prst="hexagon">
            <a:avLst/>
          </a:prstGeom>
          <a:solidFill>
            <a:srgbClr val="78A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Hexagon 9"/>
          <p:cNvSpPr/>
          <p:nvPr/>
        </p:nvSpPr>
        <p:spPr>
          <a:xfrm>
            <a:off x="172716" y="4148906"/>
            <a:ext cx="2666224" cy="2207444"/>
          </a:xfrm>
          <a:prstGeom prst="hexagon">
            <a:avLst/>
          </a:prstGeom>
          <a:solidFill>
            <a:srgbClr val="A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755576" y="1412776"/>
            <a:ext cx="1656184" cy="1384995"/>
          </a:xfrm>
          <a:prstGeom prst="rect">
            <a:avLst/>
          </a:prstGeom>
          <a:noFill/>
        </p:spPr>
        <p:txBody>
          <a:bodyPr wrap="square" rtlCol="0">
            <a:spAutoFit/>
          </a:bodyPr>
          <a:lstStyle/>
          <a:p>
            <a:r>
              <a:rPr lang="en-GB" sz="2800" dirty="0">
                <a:solidFill>
                  <a:schemeClr val="bg1"/>
                </a:solidFill>
                <a:latin typeface="Calibri" panose="020F0502020204030204" pitchFamily="34" charset="0"/>
              </a:rPr>
              <a:t>Strand 7</a:t>
            </a:r>
          </a:p>
          <a:p>
            <a:r>
              <a:rPr lang="en-GB" sz="2800" dirty="0">
                <a:solidFill>
                  <a:schemeClr val="bg1"/>
                </a:solidFill>
                <a:latin typeface="Calibri" panose="020F0502020204030204" pitchFamily="34" charset="0"/>
              </a:rPr>
              <a:t>Religious Education</a:t>
            </a:r>
          </a:p>
        </p:txBody>
      </p:sp>
      <p:sp>
        <p:nvSpPr>
          <p:cNvPr id="12" name="TextBox 11"/>
          <p:cNvSpPr txBox="1"/>
          <p:nvPr/>
        </p:nvSpPr>
        <p:spPr>
          <a:xfrm>
            <a:off x="3635896" y="191580"/>
            <a:ext cx="2016223" cy="1815882"/>
          </a:xfrm>
          <a:prstGeom prst="rect">
            <a:avLst/>
          </a:prstGeom>
          <a:noFill/>
        </p:spPr>
        <p:txBody>
          <a:bodyPr wrap="square" rtlCol="0">
            <a:spAutoFit/>
          </a:bodyPr>
          <a:lstStyle/>
          <a:p>
            <a:r>
              <a:rPr lang="en-GB" sz="2800" dirty="0">
                <a:solidFill>
                  <a:schemeClr val="bg1"/>
                </a:solidFill>
                <a:latin typeface="Calibri" panose="020F0502020204030204" pitchFamily="34" charset="0"/>
              </a:rPr>
              <a:t>  Strand 2</a:t>
            </a:r>
          </a:p>
          <a:p>
            <a:r>
              <a:rPr lang="en-GB" sz="2800" dirty="0">
                <a:solidFill>
                  <a:schemeClr val="bg1"/>
                </a:solidFill>
                <a:latin typeface="Calibri" panose="020F0502020204030204" pitchFamily="34" charset="0"/>
              </a:rPr>
              <a:t>Wisdom, Knowledge, Skills</a:t>
            </a:r>
          </a:p>
        </p:txBody>
      </p:sp>
      <p:sp>
        <p:nvSpPr>
          <p:cNvPr id="13" name="Hexagon 12"/>
          <p:cNvSpPr/>
          <p:nvPr/>
        </p:nvSpPr>
        <p:spPr>
          <a:xfrm>
            <a:off x="6012160" y="1187323"/>
            <a:ext cx="2808312" cy="2327989"/>
          </a:xfrm>
          <a:prstGeom prst="hexagon">
            <a:avLst/>
          </a:prstGeom>
          <a:solidFill>
            <a:srgbClr val="0049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6732239" y="1173020"/>
            <a:ext cx="2570989" cy="2246769"/>
          </a:xfrm>
          <a:prstGeom prst="rect">
            <a:avLst/>
          </a:prstGeom>
          <a:noFill/>
        </p:spPr>
        <p:txBody>
          <a:bodyPr wrap="square" rtlCol="0">
            <a:spAutoFit/>
          </a:bodyPr>
          <a:lstStyle/>
          <a:p>
            <a:r>
              <a:rPr lang="en-GB" sz="2800" dirty="0">
                <a:solidFill>
                  <a:schemeClr val="bg1"/>
                </a:solidFill>
                <a:latin typeface="Calibri" panose="020F0502020204030204" pitchFamily="34" charset="0"/>
              </a:rPr>
              <a:t>Strand 3</a:t>
            </a:r>
          </a:p>
          <a:p>
            <a:r>
              <a:rPr lang="en-GB" sz="2800" dirty="0">
                <a:solidFill>
                  <a:schemeClr val="bg1"/>
                </a:solidFill>
                <a:latin typeface="Calibri" panose="020F0502020204030204" pitchFamily="34" charset="0"/>
              </a:rPr>
              <a:t>Hope, Aspiration, Courageous advocacy</a:t>
            </a:r>
          </a:p>
        </p:txBody>
      </p:sp>
      <p:sp>
        <p:nvSpPr>
          <p:cNvPr id="15" name="TextBox 14"/>
          <p:cNvSpPr txBox="1"/>
          <p:nvPr/>
        </p:nvSpPr>
        <p:spPr>
          <a:xfrm>
            <a:off x="3635896" y="2564904"/>
            <a:ext cx="1872208" cy="1384995"/>
          </a:xfrm>
          <a:prstGeom prst="rect">
            <a:avLst/>
          </a:prstGeom>
          <a:noFill/>
        </p:spPr>
        <p:txBody>
          <a:bodyPr wrap="square" rtlCol="0">
            <a:spAutoFit/>
          </a:bodyPr>
          <a:lstStyle/>
          <a:p>
            <a:r>
              <a:rPr lang="en-GB" sz="2800" dirty="0">
                <a:latin typeface="Calibri" panose="020F0502020204030204" pitchFamily="34" charset="0"/>
              </a:rPr>
              <a:t>  Strand 1</a:t>
            </a:r>
          </a:p>
          <a:p>
            <a:r>
              <a:rPr lang="en-GB" sz="2800" dirty="0">
                <a:latin typeface="Calibri" panose="020F0502020204030204" pitchFamily="34" charset="0"/>
              </a:rPr>
              <a:t>Vision and Leadership</a:t>
            </a:r>
          </a:p>
        </p:txBody>
      </p:sp>
      <p:sp>
        <p:nvSpPr>
          <p:cNvPr id="16" name="TextBox 15"/>
          <p:cNvSpPr txBox="1"/>
          <p:nvPr/>
        </p:nvSpPr>
        <p:spPr>
          <a:xfrm>
            <a:off x="6553201" y="4148906"/>
            <a:ext cx="2358938" cy="1815882"/>
          </a:xfrm>
          <a:prstGeom prst="rect">
            <a:avLst/>
          </a:prstGeom>
          <a:noFill/>
        </p:spPr>
        <p:txBody>
          <a:bodyPr wrap="square" rtlCol="0">
            <a:spAutoFit/>
          </a:bodyPr>
          <a:lstStyle/>
          <a:p>
            <a:r>
              <a:rPr lang="en-GB" sz="2800" dirty="0">
                <a:solidFill>
                  <a:schemeClr val="bg1"/>
                </a:solidFill>
                <a:latin typeface="Calibri" panose="020F0502020204030204" pitchFamily="34" charset="0"/>
              </a:rPr>
              <a:t>  Strand 4</a:t>
            </a:r>
          </a:p>
          <a:p>
            <a:r>
              <a:rPr lang="en-GB" sz="2800" dirty="0">
                <a:solidFill>
                  <a:schemeClr val="bg1"/>
                </a:solidFill>
                <a:latin typeface="Calibri" panose="020F0502020204030204" pitchFamily="34" charset="0"/>
              </a:rPr>
              <a:t>Community and Living Well Together</a:t>
            </a:r>
          </a:p>
        </p:txBody>
      </p:sp>
      <p:sp>
        <p:nvSpPr>
          <p:cNvPr id="17" name="TextBox 16"/>
          <p:cNvSpPr txBox="1"/>
          <p:nvPr/>
        </p:nvSpPr>
        <p:spPr>
          <a:xfrm>
            <a:off x="3635897" y="4780012"/>
            <a:ext cx="1872207" cy="1384995"/>
          </a:xfrm>
          <a:prstGeom prst="rect">
            <a:avLst/>
          </a:prstGeom>
          <a:noFill/>
        </p:spPr>
        <p:txBody>
          <a:bodyPr wrap="square" rtlCol="0">
            <a:spAutoFit/>
          </a:bodyPr>
          <a:lstStyle/>
          <a:p>
            <a:r>
              <a:rPr lang="en-GB" sz="2800" dirty="0">
                <a:solidFill>
                  <a:schemeClr val="bg1"/>
                </a:solidFill>
                <a:latin typeface="Calibri" panose="020F0502020204030204" pitchFamily="34" charset="0"/>
              </a:rPr>
              <a:t>  Strand 5</a:t>
            </a:r>
          </a:p>
          <a:p>
            <a:r>
              <a:rPr lang="en-GB" sz="2800" dirty="0">
                <a:solidFill>
                  <a:schemeClr val="bg1"/>
                </a:solidFill>
                <a:latin typeface="Calibri" panose="020F0502020204030204" pitchFamily="34" charset="0"/>
              </a:rPr>
              <a:t>Dignity and Respect</a:t>
            </a:r>
          </a:p>
        </p:txBody>
      </p:sp>
      <p:sp>
        <p:nvSpPr>
          <p:cNvPr id="18" name="TextBox 17"/>
          <p:cNvSpPr txBox="1"/>
          <p:nvPr/>
        </p:nvSpPr>
        <p:spPr>
          <a:xfrm>
            <a:off x="611560" y="4148906"/>
            <a:ext cx="1910375" cy="1384995"/>
          </a:xfrm>
          <a:prstGeom prst="rect">
            <a:avLst/>
          </a:prstGeom>
          <a:noFill/>
        </p:spPr>
        <p:txBody>
          <a:bodyPr wrap="square" rtlCol="0">
            <a:spAutoFit/>
          </a:bodyPr>
          <a:lstStyle/>
          <a:p>
            <a:r>
              <a:rPr lang="en-GB" sz="2800" dirty="0">
                <a:solidFill>
                  <a:schemeClr val="bg1"/>
                </a:solidFill>
                <a:latin typeface="Calibri" panose="020F0502020204030204" pitchFamily="34" charset="0"/>
              </a:rPr>
              <a:t>  Strand 6</a:t>
            </a:r>
          </a:p>
          <a:p>
            <a:r>
              <a:rPr lang="en-GB" sz="2800" dirty="0">
                <a:solidFill>
                  <a:schemeClr val="bg1"/>
                </a:solidFill>
                <a:latin typeface="Calibri" panose="020F0502020204030204" pitchFamily="34" charset="0"/>
              </a:rPr>
              <a:t>Collective Worship</a:t>
            </a:r>
          </a:p>
        </p:txBody>
      </p:sp>
    </p:spTree>
    <p:extLst>
      <p:ext uri="{BB962C8B-B14F-4D97-AF65-F5344CB8AC3E}">
        <p14:creationId xmlns:p14="http://schemas.microsoft.com/office/powerpoint/2010/main" val="488718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7" name="Content Placeholder 2"/>
          <p:cNvSpPr>
            <a:spLocks noGrp="1"/>
          </p:cNvSpPr>
          <p:nvPr>
            <p:ph idx="1"/>
          </p:nvPr>
        </p:nvSpPr>
        <p:spPr>
          <a:xfrm>
            <a:off x="628649" y="1351722"/>
            <a:ext cx="8162059" cy="4825241"/>
          </a:xfrm>
        </p:spPr>
        <p:txBody>
          <a:bodyPr/>
          <a:lstStyle/>
          <a:p>
            <a:pPr marL="342900" indent="-342900"/>
            <a:endParaRPr lang="en-GB" sz="3200" dirty="0">
              <a:solidFill>
                <a:schemeClr val="bg1"/>
              </a:solidFill>
              <a:latin typeface="Calibri" panose="020F0502020204030204" pitchFamily="34" charset="0"/>
            </a:endParaRPr>
          </a:p>
          <a:p>
            <a:pPr marL="342900" indent="-342900"/>
            <a:endParaRPr lang="en-GB" sz="3200" dirty="0">
              <a:solidFill>
                <a:schemeClr val="bg1"/>
              </a:solidFill>
              <a:latin typeface="Calibri" panose="020F0502020204030204" pitchFamily="34" charset="0"/>
            </a:endParaRPr>
          </a:p>
          <a:p>
            <a:pPr marL="0" indent="0">
              <a:buNone/>
            </a:pPr>
            <a:endParaRPr lang="en-US" altLang="en-US" sz="3200" dirty="0">
              <a:solidFill>
                <a:schemeClr val="bg1"/>
              </a:solidFill>
            </a:endParaRP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932" t="12963" r="32338" b="6250"/>
          <a:stretch/>
        </p:blipFill>
        <p:spPr bwMode="auto">
          <a:xfrm>
            <a:off x="628649" y="172260"/>
            <a:ext cx="5065374" cy="644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loud Callout 1"/>
          <p:cNvSpPr/>
          <p:nvPr/>
        </p:nvSpPr>
        <p:spPr>
          <a:xfrm>
            <a:off x="6146800" y="1490133"/>
            <a:ext cx="2643908" cy="240453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6739467" y="2230735"/>
            <a:ext cx="1845733" cy="923330"/>
          </a:xfrm>
          <a:prstGeom prst="rect">
            <a:avLst/>
          </a:prstGeom>
          <a:noFill/>
        </p:spPr>
        <p:txBody>
          <a:bodyPr wrap="square" rtlCol="0">
            <a:spAutoFit/>
          </a:bodyPr>
          <a:lstStyle/>
          <a:p>
            <a:r>
              <a:rPr lang="en-GB" dirty="0">
                <a:solidFill>
                  <a:schemeClr val="bg1"/>
                </a:solidFill>
              </a:rPr>
              <a:t>Lots of valuable resources freely available!</a:t>
            </a:r>
          </a:p>
        </p:txBody>
      </p:sp>
    </p:spTree>
    <p:extLst>
      <p:ext uri="{BB962C8B-B14F-4D97-AF65-F5344CB8AC3E}">
        <p14:creationId xmlns:p14="http://schemas.microsoft.com/office/powerpoint/2010/main" val="2113418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628648" y="1540933"/>
            <a:ext cx="8075083" cy="2353734"/>
          </a:xfrm>
        </p:spPr>
        <p:txBody>
          <a:bodyPr>
            <a:normAutofit/>
          </a:bodyPr>
          <a:lstStyle/>
          <a:p>
            <a:pPr marL="0" indent="0">
              <a:buNone/>
            </a:pPr>
            <a:r>
              <a:rPr lang="en-GB" altLang="en-US" dirty="0"/>
              <a:t>Collective Worship in church schools should be inclusive, invitational and inspiring and be an expression of the school’s Christian vision. It can be the heart and soul of a school, offering the opportunity for children and adults to grow spiritually.</a:t>
            </a:r>
            <a:endParaRPr lang="en-US" altLang="en-US" dirty="0"/>
          </a:p>
        </p:txBody>
      </p:sp>
      <p:sp>
        <p:nvSpPr>
          <p:cNvPr id="2" name="TextBox 1"/>
          <p:cNvSpPr txBox="1"/>
          <p:nvPr/>
        </p:nvSpPr>
        <p:spPr>
          <a:xfrm>
            <a:off x="628649" y="421901"/>
            <a:ext cx="8075083" cy="646331"/>
          </a:xfrm>
          <a:prstGeom prst="rect">
            <a:avLst/>
          </a:prstGeom>
          <a:noFill/>
        </p:spPr>
        <p:txBody>
          <a:bodyPr wrap="square" rtlCol="0">
            <a:spAutoFit/>
          </a:bodyPr>
          <a:lstStyle/>
          <a:p>
            <a:r>
              <a:rPr lang="en-GB" sz="3600" dirty="0">
                <a:solidFill>
                  <a:srgbClr val="78A22F"/>
                </a:solidFill>
                <a:cs typeface="Arial" panose="020B0604020202020204" pitchFamily="34" charset="0"/>
              </a:rPr>
              <a:t>Collective Worship</a:t>
            </a:r>
          </a:p>
        </p:txBody>
      </p:sp>
      <p:pic>
        <p:nvPicPr>
          <p:cNvPr id="8194" name="Picture 2" descr="\\bwfile\userhomes$\sanctok\My Pictures\Enmore photos\Enmore school altar (2).jpg"/>
          <p:cNvPicPr>
            <a:picLocks noChangeAspect="1" noChangeArrowheads="1"/>
          </p:cNvPicPr>
          <p:nvPr/>
        </p:nvPicPr>
        <p:blipFill rotWithShape="1">
          <a:blip r:embed="rId3">
            <a:extLst>
              <a:ext uri="{28A0092B-C50C-407E-A947-70E740481C1C}">
                <a14:useLocalDpi xmlns:a14="http://schemas.microsoft.com/office/drawing/2010/main" val="0"/>
              </a:ext>
            </a:extLst>
          </a:blip>
          <a:srcRect b="31806"/>
          <a:stretch/>
        </p:blipFill>
        <p:spPr bwMode="auto">
          <a:xfrm>
            <a:off x="6001809" y="4127213"/>
            <a:ext cx="2854324" cy="25953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32000"/>
          <a:stretch/>
        </p:blipFill>
        <p:spPr>
          <a:xfrm>
            <a:off x="152400" y="4131734"/>
            <a:ext cx="5080000" cy="2590799"/>
          </a:xfrm>
          <a:prstGeom prst="rect">
            <a:avLst/>
          </a:prstGeom>
        </p:spPr>
      </p:pic>
    </p:spTree>
    <p:extLst>
      <p:ext uri="{BB962C8B-B14F-4D97-AF65-F5344CB8AC3E}">
        <p14:creationId xmlns:p14="http://schemas.microsoft.com/office/powerpoint/2010/main" val="576139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7886700" cy="1600200"/>
          </a:xfrm>
        </p:spPr>
        <p:txBody>
          <a:bodyPr anchor="t">
            <a:normAutofit/>
          </a:bodyPr>
          <a:lstStyle/>
          <a:p>
            <a:pPr algn="l"/>
            <a:r>
              <a:rPr lang="en-US" sz="5000" dirty="0">
                <a:solidFill>
                  <a:srgbClr val="78A22F"/>
                </a:solidFill>
                <a:latin typeface="+mn-lt"/>
                <a:ea typeface="Cambria" charset="0"/>
                <a:cs typeface="Cambria" charset="0"/>
              </a:rPr>
              <a:t>Religious Education</a:t>
            </a:r>
          </a:p>
        </p:txBody>
      </p:sp>
      <p:sp>
        <p:nvSpPr>
          <p:cNvPr id="4" name="Text Placeholder 3"/>
          <p:cNvSpPr>
            <a:spLocks noGrp="1"/>
          </p:cNvSpPr>
          <p:nvPr>
            <p:ph type="body" sz="half" idx="2"/>
          </p:nvPr>
        </p:nvSpPr>
        <p:spPr>
          <a:xfrm>
            <a:off x="629841" y="1529542"/>
            <a:ext cx="7886701" cy="4505498"/>
          </a:xfrm>
        </p:spPr>
        <p:txBody>
          <a:bodyPr>
            <a:normAutofit/>
          </a:bodyPr>
          <a:lstStyle/>
          <a:p>
            <a:pPr marL="342900" indent="-342900">
              <a:buFont typeface="Arial" panose="020B0604020202020204" pitchFamily="34" charset="0"/>
              <a:buChar char="•"/>
            </a:pPr>
            <a:r>
              <a:rPr lang="en-GB" sz="2800" dirty="0"/>
              <a:t>Support with quality teaching and learning</a:t>
            </a:r>
          </a:p>
          <a:p>
            <a:pPr marL="342900" indent="-342900">
              <a:buFont typeface="Arial" panose="020B0604020202020204" pitchFamily="34" charset="0"/>
              <a:buChar char="•"/>
            </a:pPr>
            <a:r>
              <a:rPr lang="en-GB" sz="2800" dirty="0"/>
              <a:t>Support with planning a long-term overview</a:t>
            </a:r>
          </a:p>
          <a:p>
            <a:pPr marL="342900" indent="-342900">
              <a:buFont typeface="Arial" panose="020B0604020202020204" pitchFamily="34" charset="0"/>
              <a:buChar char="•"/>
            </a:pPr>
            <a:r>
              <a:rPr lang="en-GB" sz="2800" dirty="0"/>
              <a:t>Use of your LA syllabus</a:t>
            </a:r>
          </a:p>
          <a:p>
            <a:pPr marL="342900" indent="-342900">
              <a:buFont typeface="Arial" panose="020B0604020202020204" pitchFamily="34" charset="0"/>
              <a:buChar char="•"/>
            </a:pPr>
            <a:r>
              <a:rPr lang="en-GB" sz="2800" dirty="0"/>
              <a:t>Using the Understanding Christianity resource</a:t>
            </a:r>
          </a:p>
          <a:p>
            <a:pPr marL="342900" indent="-342900">
              <a:buFont typeface="Arial" panose="020B0604020202020204" pitchFamily="34" charset="0"/>
              <a:buChar char="•"/>
            </a:pPr>
            <a:r>
              <a:rPr lang="en-GB" sz="2800" dirty="0"/>
              <a:t>Support for the RE Lead</a:t>
            </a:r>
          </a:p>
          <a:p>
            <a:pPr marL="342900" indent="-342900">
              <a:buFont typeface="Arial" panose="020B0604020202020204" pitchFamily="34" charset="0"/>
              <a:buChar char="•"/>
            </a:pPr>
            <a:r>
              <a:rPr lang="en-GB" sz="2800" dirty="0"/>
              <a:t>Diocesan RE web page</a:t>
            </a:r>
          </a:p>
          <a:p>
            <a:pPr marL="342900" indent="-342900">
              <a:buFont typeface="Arial" panose="020B0604020202020204" pitchFamily="34" charset="0"/>
              <a:buChar char="•"/>
            </a:pPr>
            <a:r>
              <a:rPr lang="en-GB" sz="2800" dirty="0"/>
              <a:t>Training and LTLRE hubs</a:t>
            </a:r>
          </a:p>
        </p:txBody>
      </p:sp>
      <p:pic>
        <p:nvPicPr>
          <p:cNvPr id="8" name="Picture 7" descr="A close up of a newspaper&#10;&#10;Description automatically generated">
            <a:extLst>
              <a:ext uri="{FF2B5EF4-FFF2-40B4-BE49-F238E27FC236}">
                <a16:creationId xmlns:a16="http://schemas.microsoft.com/office/drawing/2014/main" id="{9C1CF19A-38DE-4F01-AFA6-1F43C8766C24}"/>
              </a:ext>
            </a:extLst>
          </p:cNvPr>
          <p:cNvPicPr>
            <a:picLocks noChangeAspect="1"/>
          </p:cNvPicPr>
          <p:nvPr/>
        </p:nvPicPr>
        <p:blipFill>
          <a:blip r:embed="rId4"/>
          <a:stretch>
            <a:fillRect/>
          </a:stretch>
        </p:blipFill>
        <p:spPr>
          <a:xfrm>
            <a:off x="5297979" y="3973484"/>
            <a:ext cx="3846021" cy="2884516"/>
          </a:xfrm>
          <a:prstGeom prst="rect">
            <a:avLst/>
          </a:prstGeom>
        </p:spPr>
      </p:pic>
    </p:spTree>
    <p:extLst>
      <p:ext uri="{BB962C8B-B14F-4D97-AF65-F5344CB8AC3E}">
        <p14:creationId xmlns:p14="http://schemas.microsoft.com/office/powerpoint/2010/main" val="10712449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4896" y="879037"/>
            <a:ext cx="6011368" cy="646331"/>
          </a:xfrm>
          <a:prstGeom prst="rect">
            <a:avLst/>
          </a:prstGeom>
          <a:noFill/>
        </p:spPr>
        <p:txBody>
          <a:bodyPr wrap="square" rtlCol="0">
            <a:spAutoFit/>
          </a:bodyPr>
          <a:lstStyle/>
          <a:p>
            <a:r>
              <a:rPr lang="en-GB" sz="3600" dirty="0">
                <a:solidFill>
                  <a:srgbClr val="78A22F"/>
                </a:solidFill>
              </a:rPr>
              <a:t>School and Parish Partnership</a:t>
            </a:r>
          </a:p>
        </p:txBody>
      </p:sp>
      <p:sp>
        <p:nvSpPr>
          <p:cNvPr id="5" name="TextBox 4"/>
          <p:cNvSpPr txBox="1"/>
          <p:nvPr/>
        </p:nvSpPr>
        <p:spPr>
          <a:xfrm>
            <a:off x="1303867" y="2309247"/>
            <a:ext cx="6451600" cy="3046988"/>
          </a:xfrm>
          <a:prstGeom prst="rect">
            <a:avLst/>
          </a:prstGeom>
          <a:noFill/>
        </p:spPr>
        <p:txBody>
          <a:bodyPr wrap="square" rtlCol="0">
            <a:spAutoFit/>
          </a:bodyPr>
          <a:lstStyle/>
          <a:p>
            <a:pPr>
              <a:buClr>
                <a:srgbClr val="7030A0"/>
              </a:buClr>
            </a:pPr>
            <a:r>
              <a:rPr lang="en-GB" sz="3200" dirty="0"/>
              <a:t>What does your partnership with your church or churches look like?</a:t>
            </a:r>
          </a:p>
          <a:p>
            <a:pPr>
              <a:buClr>
                <a:srgbClr val="7030A0"/>
              </a:buClr>
            </a:pPr>
            <a:endParaRPr lang="en-GB" sz="3200" dirty="0"/>
          </a:p>
          <a:p>
            <a:pPr>
              <a:buClr>
                <a:srgbClr val="7030A0"/>
              </a:buClr>
            </a:pPr>
            <a:r>
              <a:rPr lang="en-GB" sz="3200" dirty="0"/>
              <a:t>What works really well?</a:t>
            </a:r>
          </a:p>
          <a:p>
            <a:pPr>
              <a:buClr>
                <a:srgbClr val="7030A0"/>
              </a:buClr>
            </a:pPr>
            <a:endParaRPr lang="en-GB" sz="3200" dirty="0"/>
          </a:p>
          <a:p>
            <a:pPr>
              <a:buClr>
                <a:srgbClr val="7030A0"/>
              </a:buClr>
            </a:pPr>
            <a:r>
              <a:rPr lang="en-GB" sz="3200" dirty="0"/>
              <a:t>How can you enhance this?</a:t>
            </a:r>
          </a:p>
        </p:txBody>
      </p:sp>
      <p:pic>
        <p:nvPicPr>
          <p:cNvPr id="1027" name="Picture 3" descr="C:\Users\sanctok.BATHWELLS.006\AppData\Local\Microsoft\Windows\Temporary Internet Files\Content.IE5\UYOSCOQD\finalchurch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4252" y="243381"/>
            <a:ext cx="1335953" cy="165315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CA9A82D-DFCE-4617-9773-2ACB3C03E38B}"/>
              </a:ext>
            </a:extLst>
          </p:cNvPr>
          <p:cNvSpPr/>
          <p:nvPr/>
        </p:nvSpPr>
        <p:spPr>
          <a:xfrm rot="20476257">
            <a:off x="5898267" y="5456962"/>
            <a:ext cx="3127780" cy="923330"/>
          </a:xfrm>
          <a:prstGeom prst="rect">
            <a:avLst/>
          </a:prstGeom>
          <a:noFill/>
        </p:spPr>
        <p:txBody>
          <a:bodyPr wrap="none" lIns="91440" tIns="45720" rIns="91440" bIns="45720">
            <a:spAutoFit/>
          </a:bodyPr>
          <a:lstStyle/>
          <a:p>
            <a:pPr algn="ctr"/>
            <a:r>
              <a:rPr lang="en-US" sz="5400" dirty="0">
                <a:ln w="0"/>
                <a:effectLst>
                  <a:outerShdw blurRad="38100" dist="25400" dir="5400000" algn="ctr" rotWithShape="0">
                    <a:srgbClr val="6E747A">
                      <a:alpha val="43000"/>
                    </a:srgbClr>
                  </a:outerShdw>
                </a:effectLst>
              </a:rPr>
              <a:t>Discussion</a:t>
            </a:r>
            <a:endParaRPr lang="en-US" sz="5400" b="0" cap="none" spc="0" dirty="0">
              <a:ln w="0"/>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24127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5907" y="1000607"/>
            <a:ext cx="8470191" cy="4764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1925" y="5939791"/>
            <a:ext cx="7718156" cy="584775"/>
          </a:xfrm>
          <a:prstGeom prst="rect">
            <a:avLst/>
          </a:prstGeom>
          <a:noFill/>
        </p:spPr>
        <p:txBody>
          <a:bodyPr wrap="square" rtlCol="0">
            <a:spAutoFit/>
          </a:bodyPr>
          <a:lstStyle/>
          <a:p>
            <a:r>
              <a:rPr lang="en-GB" sz="3200" dirty="0"/>
              <a:t>When can this get ‘railroaded’?</a:t>
            </a:r>
          </a:p>
        </p:txBody>
      </p:sp>
      <p:sp>
        <p:nvSpPr>
          <p:cNvPr id="3" name="TextBox 2"/>
          <p:cNvSpPr txBox="1"/>
          <p:nvPr/>
        </p:nvSpPr>
        <p:spPr>
          <a:xfrm>
            <a:off x="305907" y="117100"/>
            <a:ext cx="7704666" cy="646331"/>
          </a:xfrm>
          <a:prstGeom prst="rect">
            <a:avLst/>
          </a:prstGeom>
          <a:noFill/>
        </p:spPr>
        <p:txBody>
          <a:bodyPr wrap="square" rtlCol="0">
            <a:spAutoFit/>
          </a:bodyPr>
          <a:lstStyle/>
          <a:p>
            <a:r>
              <a:rPr lang="en-GB" sz="3600" dirty="0">
                <a:solidFill>
                  <a:srgbClr val="78A22F"/>
                </a:solidFill>
                <a:latin typeface="Calibri" panose="020F0502020204030204" pitchFamily="34" charset="0"/>
                <a:cs typeface="Calibri" panose="020F0502020204030204" pitchFamily="34" charset="0"/>
              </a:rPr>
              <a:t>Quality of Teaching and Learning</a:t>
            </a:r>
          </a:p>
        </p:txBody>
      </p:sp>
    </p:spTree>
    <p:extLst>
      <p:ext uri="{BB962C8B-B14F-4D97-AF65-F5344CB8AC3E}">
        <p14:creationId xmlns:p14="http://schemas.microsoft.com/office/powerpoint/2010/main" val="4108982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295E7F-EA66-480B-B001-C8BE7CD61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0030" y="4892040"/>
            <a:ext cx="8661654" cy="1645920"/>
          </a:xfrm>
          <a:prstGeom prst="rect">
            <a:avLst/>
          </a:prstGeom>
          <a:solidFill>
            <a:srgbClr val="262626"/>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539014" y="5091762"/>
            <a:ext cx="5613590" cy="1264588"/>
          </a:xfrm>
          <a:solidFill>
            <a:srgbClr val="004990"/>
          </a:solidFill>
        </p:spPr>
        <p:txBody>
          <a:bodyPr anchor="ctr">
            <a:normAutofit/>
          </a:bodyPr>
          <a:lstStyle/>
          <a:p>
            <a:pPr algn="r"/>
            <a:r>
              <a:rPr lang="en-US" sz="4200" dirty="0">
                <a:solidFill>
                  <a:srgbClr val="FFFFFF"/>
                </a:solidFill>
                <a:latin typeface="Cambria" charset="0"/>
                <a:ea typeface="Cambria" charset="0"/>
                <a:cs typeface="Cambria" charset="0"/>
              </a:rPr>
              <a:t>Reflection and Prayer</a:t>
            </a:r>
          </a:p>
        </p:txBody>
      </p:sp>
      <p:sp>
        <p:nvSpPr>
          <p:cNvPr id="3" name="Subtitle 2"/>
          <p:cNvSpPr>
            <a:spLocks noGrp="1"/>
          </p:cNvSpPr>
          <p:nvPr>
            <p:ph type="subTitle" idx="1"/>
          </p:nvPr>
        </p:nvSpPr>
        <p:spPr>
          <a:xfrm>
            <a:off x="6451589" y="5091763"/>
            <a:ext cx="2153396" cy="1264587"/>
          </a:xfrm>
          <a:solidFill>
            <a:srgbClr val="004990"/>
          </a:solidFill>
        </p:spPr>
        <p:txBody>
          <a:bodyPr anchor="ctr">
            <a:normAutofit/>
          </a:bodyPr>
          <a:lstStyle/>
          <a:p>
            <a:pPr algn="l"/>
            <a:r>
              <a:rPr lang="en-US" sz="1200" dirty="0">
                <a:solidFill>
                  <a:schemeClr val="bg1"/>
                </a:solidFill>
              </a:rPr>
              <a:t>Lord – we thank you for the gifts you have blessed us with, and we thank you for the gift we can be to other people. Help us to recognize it and not be afraid to be who you made us to be. Amen</a:t>
            </a:r>
          </a:p>
        </p:txBody>
      </p:sp>
      <p:pic>
        <p:nvPicPr>
          <p:cNvPr id="9" name="Picture 8" descr="A sunset over a body of water&#10;&#10;Description automatically generated">
            <a:extLst>
              <a:ext uri="{FF2B5EF4-FFF2-40B4-BE49-F238E27FC236}">
                <a16:creationId xmlns:a16="http://schemas.microsoft.com/office/drawing/2014/main" id="{0ED2D99C-C40B-4E93-A3AE-040C5E74C575}"/>
              </a:ext>
            </a:extLst>
          </p:cNvPr>
          <p:cNvPicPr>
            <a:picLocks noChangeAspect="1"/>
          </p:cNvPicPr>
          <p:nvPr/>
        </p:nvPicPr>
        <p:blipFill rotWithShape="1">
          <a:blip r:embed="rId3"/>
          <a:srcRect t="10024" r="-1" b="12795"/>
          <a:stretch/>
        </p:blipFill>
        <p:spPr>
          <a:xfrm>
            <a:off x="240030" y="320040"/>
            <a:ext cx="8661654" cy="4462272"/>
          </a:xfrm>
          <a:prstGeom prst="rect">
            <a:avLst/>
          </a:prstGeom>
        </p:spPr>
      </p:pic>
      <p:cxnSp>
        <p:nvCxnSpPr>
          <p:cNvPr id="16" name="Straight Connector 15">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401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197033"/>
            <a:ext cx="8362950" cy="5472055"/>
          </a:xfrm>
        </p:spPr>
        <p:txBody>
          <a:bodyPr rtlCol="0">
            <a:normAutofit/>
          </a:bodyPr>
          <a:lstStyle/>
          <a:p>
            <a:pPr marL="0" indent="0" eaLnBrk="1" fontAlgn="auto" hangingPunct="1">
              <a:spcAft>
                <a:spcPts val="0"/>
              </a:spcAft>
              <a:buFont typeface="Arial" panose="020B0604020202020204" pitchFamily="34" charset="0"/>
              <a:buNone/>
              <a:defRPr/>
            </a:pPr>
            <a:endParaRPr lang="en-GB" altLang="en-US" dirty="0">
              <a:latin typeface="Franklin Gothic Book" panose="020B0503020102020204" pitchFamily="34" charset="0"/>
            </a:endParaRPr>
          </a:p>
          <a:p>
            <a:pPr marL="182563" lvl="1" indent="0" fontAlgn="base">
              <a:lnSpc>
                <a:spcPct val="100000"/>
              </a:lnSpc>
              <a:spcBef>
                <a:spcPct val="20000"/>
              </a:spcBef>
              <a:spcAft>
                <a:spcPct val="0"/>
              </a:spcAft>
              <a:buClr>
                <a:srgbClr val="A886E0"/>
              </a:buClr>
              <a:buSzPct val="70000"/>
              <a:buNone/>
              <a:defRPr/>
            </a:pPr>
            <a:r>
              <a:rPr lang="en-GB" sz="3200" kern="0" dirty="0">
                <a:latin typeface="Calibri" panose="020F0502020204030204" pitchFamily="34" charset="0"/>
                <a:cs typeface="Arial"/>
              </a:rPr>
              <a:t>What is spirituality? </a:t>
            </a:r>
          </a:p>
          <a:p>
            <a:pPr marL="182563" lvl="1" indent="0" fontAlgn="base">
              <a:lnSpc>
                <a:spcPct val="100000"/>
              </a:lnSpc>
              <a:spcBef>
                <a:spcPct val="20000"/>
              </a:spcBef>
              <a:spcAft>
                <a:spcPct val="0"/>
              </a:spcAft>
              <a:buClr>
                <a:srgbClr val="A886E0"/>
              </a:buClr>
              <a:buSzPct val="70000"/>
              <a:buNone/>
              <a:defRPr/>
            </a:pPr>
            <a:r>
              <a:rPr lang="en-GB" sz="3200" kern="0" dirty="0">
                <a:latin typeface="Calibri" panose="020F0502020204030204" pitchFamily="34" charset="0"/>
                <a:cs typeface="Arial"/>
              </a:rPr>
              <a:t>Why is children’s spiritual development important?</a:t>
            </a:r>
          </a:p>
          <a:p>
            <a:pPr marL="182563" lvl="1" indent="0" fontAlgn="base">
              <a:lnSpc>
                <a:spcPct val="100000"/>
              </a:lnSpc>
              <a:spcBef>
                <a:spcPct val="20000"/>
              </a:spcBef>
              <a:spcAft>
                <a:spcPct val="0"/>
              </a:spcAft>
              <a:buClr>
                <a:srgbClr val="A886E0"/>
              </a:buClr>
              <a:buSzPct val="70000"/>
              <a:buNone/>
              <a:defRPr/>
            </a:pPr>
            <a:r>
              <a:rPr lang="en-GB" sz="3200" kern="0" dirty="0">
                <a:latin typeface="Calibri" panose="020F0502020204030204" pitchFamily="34" charset="0"/>
                <a:cs typeface="Arial"/>
              </a:rPr>
              <a:t>How can spirituality be woven into the life and learning of the school?</a:t>
            </a:r>
          </a:p>
          <a:p>
            <a:pPr marL="182563" lvl="1" indent="0" fontAlgn="base">
              <a:lnSpc>
                <a:spcPct val="100000"/>
              </a:lnSpc>
              <a:spcBef>
                <a:spcPct val="20000"/>
              </a:spcBef>
              <a:spcAft>
                <a:spcPct val="0"/>
              </a:spcAft>
              <a:buClr>
                <a:srgbClr val="A886E0"/>
              </a:buClr>
              <a:buSzPct val="70000"/>
              <a:buNone/>
              <a:defRPr/>
            </a:pPr>
            <a:r>
              <a:rPr lang="en-GB" altLang="en-US" sz="3200" kern="0" dirty="0">
                <a:effectLst>
                  <a:outerShdw blurRad="38100" dist="38100" dir="2700000" algn="tl">
                    <a:srgbClr val="000000">
                      <a:alpha val="43137"/>
                    </a:srgbClr>
                  </a:outerShdw>
                </a:effectLst>
                <a:latin typeface="Calibri" panose="020F0502020204030204" pitchFamily="34" charset="0"/>
                <a:cs typeface="Arial"/>
              </a:rPr>
              <a:t>How will it raise academic achievement</a:t>
            </a:r>
          </a:p>
          <a:p>
            <a:pPr marL="182563" lvl="1" indent="0" fontAlgn="base">
              <a:lnSpc>
                <a:spcPct val="100000"/>
              </a:lnSpc>
              <a:spcBef>
                <a:spcPct val="20000"/>
              </a:spcBef>
              <a:spcAft>
                <a:spcPct val="0"/>
              </a:spcAft>
              <a:buClr>
                <a:srgbClr val="A886E0"/>
              </a:buClr>
              <a:buSzPct val="70000"/>
              <a:buNone/>
              <a:defRPr/>
            </a:pPr>
            <a:r>
              <a:rPr lang="en-GB" altLang="en-US" sz="3200" kern="0" dirty="0">
                <a:effectLst>
                  <a:outerShdw blurRad="38100" dist="38100" dir="2700000" algn="tl">
                    <a:srgbClr val="000000">
                      <a:alpha val="43137"/>
                    </a:srgbClr>
                  </a:outerShdw>
                </a:effectLst>
                <a:latin typeface="Calibri" panose="020F0502020204030204" pitchFamily="34" charset="0"/>
                <a:cs typeface="Arial"/>
              </a:rPr>
              <a:t>and personal development?</a:t>
            </a:r>
          </a:p>
          <a:p>
            <a:pPr marL="0" indent="0" eaLnBrk="1" fontAlgn="auto" hangingPunct="1">
              <a:spcAft>
                <a:spcPts val="0"/>
              </a:spcAft>
              <a:buNone/>
              <a:defRPr/>
            </a:pPr>
            <a:endParaRPr lang="en-GB" dirty="0"/>
          </a:p>
        </p:txBody>
      </p:sp>
      <p:sp>
        <p:nvSpPr>
          <p:cNvPr id="2" name="Title 1"/>
          <p:cNvSpPr>
            <a:spLocks noGrp="1"/>
          </p:cNvSpPr>
          <p:nvPr>
            <p:ph type="title"/>
          </p:nvPr>
        </p:nvSpPr>
        <p:spPr>
          <a:xfrm>
            <a:off x="454819" y="290249"/>
            <a:ext cx="5979231" cy="638176"/>
          </a:xfrm>
        </p:spPr>
        <p:txBody>
          <a:bodyPr>
            <a:noAutofit/>
          </a:bodyPr>
          <a:lstStyle/>
          <a:p>
            <a:r>
              <a:rPr lang="en-GB" dirty="0">
                <a:solidFill>
                  <a:srgbClr val="78A22F"/>
                </a:solidFill>
                <a:latin typeface="+mn-lt"/>
              </a:rPr>
              <a:t>Spiritual Development</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3243" y="365126"/>
            <a:ext cx="1785938"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5627" t="16244" r="43483" b="8681"/>
          <a:stretch/>
        </p:blipFill>
        <p:spPr bwMode="auto">
          <a:xfrm rot="762536">
            <a:off x="7180718" y="4120147"/>
            <a:ext cx="2006600" cy="2745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5BF06BD9-6E6F-4BD1-9284-B576D02F8392}"/>
              </a:ext>
            </a:extLst>
          </p:cNvPr>
          <p:cNvPicPr>
            <a:picLocks noChangeAspect="1"/>
          </p:cNvPicPr>
          <p:nvPr/>
        </p:nvPicPr>
        <p:blipFill>
          <a:blip r:embed="rId5"/>
          <a:stretch>
            <a:fillRect/>
          </a:stretch>
        </p:blipFill>
        <p:spPr>
          <a:xfrm>
            <a:off x="454819" y="5934340"/>
            <a:ext cx="725588" cy="756940"/>
          </a:xfrm>
          <a:prstGeom prst="rect">
            <a:avLst/>
          </a:prstGeom>
        </p:spPr>
      </p:pic>
      <p:pic>
        <p:nvPicPr>
          <p:cNvPr id="6" name="Picture 5">
            <a:extLst>
              <a:ext uri="{FF2B5EF4-FFF2-40B4-BE49-F238E27FC236}">
                <a16:creationId xmlns:a16="http://schemas.microsoft.com/office/drawing/2014/main" id="{E726F2A4-35C4-4791-8320-8CC52D2D59E1}"/>
              </a:ext>
            </a:extLst>
          </p:cNvPr>
          <p:cNvPicPr>
            <a:picLocks noChangeAspect="1"/>
          </p:cNvPicPr>
          <p:nvPr/>
        </p:nvPicPr>
        <p:blipFill>
          <a:blip r:embed="rId6"/>
          <a:stretch>
            <a:fillRect/>
          </a:stretch>
        </p:blipFill>
        <p:spPr>
          <a:xfrm>
            <a:off x="1340312" y="5934339"/>
            <a:ext cx="842016" cy="716197"/>
          </a:xfrm>
          <a:prstGeom prst="rect">
            <a:avLst/>
          </a:prstGeom>
        </p:spPr>
      </p:pic>
      <p:pic>
        <p:nvPicPr>
          <p:cNvPr id="7" name="Picture 6">
            <a:extLst>
              <a:ext uri="{FF2B5EF4-FFF2-40B4-BE49-F238E27FC236}">
                <a16:creationId xmlns:a16="http://schemas.microsoft.com/office/drawing/2014/main" id="{56FEB762-FCB4-44F8-9FCB-9D9559DCE2B3}"/>
              </a:ext>
            </a:extLst>
          </p:cNvPr>
          <p:cNvPicPr>
            <a:picLocks noChangeAspect="1"/>
          </p:cNvPicPr>
          <p:nvPr/>
        </p:nvPicPr>
        <p:blipFill>
          <a:blip r:embed="rId7"/>
          <a:stretch>
            <a:fillRect/>
          </a:stretch>
        </p:blipFill>
        <p:spPr>
          <a:xfrm>
            <a:off x="2332657" y="5886942"/>
            <a:ext cx="593423" cy="804338"/>
          </a:xfrm>
          <a:prstGeom prst="rect">
            <a:avLst/>
          </a:prstGeom>
        </p:spPr>
      </p:pic>
      <p:pic>
        <p:nvPicPr>
          <p:cNvPr id="4" name="Picture 3">
            <a:extLst>
              <a:ext uri="{FF2B5EF4-FFF2-40B4-BE49-F238E27FC236}">
                <a16:creationId xmlns:a16="http://schemas.microsoft.com/office/drawing/2014/main" id="{7DAB7A9F-E15E-428E-A247-5C550835AE25}"/>
              </a:ext>
            </a:extLst>
          </p:cNvPr>
          <p:cNvPicPr>
            <a:picLocks noChangeAspect="1"/>
          </p:cNvPicPr>
          <p:nvPr/>
        </p:nvPicPr>
        <p:blipFill>
          <a:blip r:embed="rId8"/>
          <a:stretch>
            <a:fillRect/>
          </a:stretch>
        </p:blipFill>
        <p:spPr>
          <a:xfrm>
            <a:off x="3136510" y="5886942"/>
            <a:ext cx="593423" cy="743115"/>
          </a:xfrm>
          <a:prstGeom prst="rect">
            <a:avLst/>
          </a:prstGeom>
        </p:spPr>
      </p:pic>
    </p:spTree>
    <p:extLst>
      <p:ext uri="{BB962C8B-B14F-4D97-AF65-F5344CB8AC3E}">
        <p14:creationId xmlns:p14="http://schemas.microsoft.com/office/powerpoint/2010/main" val="747615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534458" y="2109901"/>
            <a:ext cx="8075083" cy="4026430"/>
          </a:xfrm>
        </p:spPr>
        <p:txBody>
          <a:bodyPr>
            <a:normAutofit/>
          </a:bodyPr>
          <a:lstStyle/>
          <a:p>
            <a:pPr marL="0" lvl="0" indent="0">
              <a:buNone/>
            </a:pPr>
            <a:r>
              <a:rPr lang="en-GB" sz="3200" dirty="0"/>
              <a:t>NQT support and inductions from September 2020</a:t>
            </a:r>
          </a:p>
          <a:p>
            <a:pPr marL="0" lvl="0" indent="0">
              <a:buNone/>
            </a:pPr>
            <a:endParaRPr lang="en-GB" sz="3200" dirty="0"/>
          </a:p>
          <a:p>
            <a:pPr marL="0" lvl="0" indent="0">
              <a:buNone/>
            </a:pPr>
            <a:r>
              <a:rPr lang="en-GB" sz="3200" dirty="0"/>
              <a:t>Statutory Guidance on NQT Inductions</a:t>
            </a:r>
          </a:p>
          <a:p>
            <a:pPr marL="0" lvl="0" indent="0">
              <a:buNone/>
            </a:pPr>
            <a:endParaRPr lang="en-GB" sz="3200" dirty="0"/>
          </a:p>
          <a:p>
            <a:pPr marL="0" lvl="0" indent="0">
              <a:buNone/>
            </a:pPr>
            <a:r>
              <a:rPr lang="en-GB" sz="3200" dirty="0"/>
              <a:t>Induction for NQTs during the coronavirus (Covid-19) outbreak </a:t>
            </a:r>
          </a:p>
          <a:p>
            <a:pPr marL="0" lvl="0" indent="0">
              <a:buNone/>
            </a:pPr>
            <a:endParaRPr lang="en-GB" sz="3200" dirty="0">
              <a:solidFill>
                <a:schemeClr val="bg1"/>
              </a:solidFill>
            </a:endParaRPr>
          </a:p>
        </p:txBody>
      </p:sp>
      <p:sp>
        <p:nvSpPr>
          <p:cNvPr id="2" name="TextBox 1"/>
          <p:cNvSpPr txBox="1"/>
          <p:nvPr/>
        </p:nvSpPr>
        <p:spPr>
          <a:xfrm>
            <a:off x="534457" y="455154"/>
            <a:ext cx="8075083" cy="646331"/>
          </a:xfrm>
          <a:prstGeom prst="rect">
            <a:avLst/>
          </a:prstGeom>
          <a:noFill/>
        </p:spPr>
        <p:txBody>
          <a:bodyPr wrap="square" rtlCol="0">
            <a:spAutoFit/>
          </a:bodyPr>
          <a:lstStyle/>
          <a:p>
            <a:r>
              <a:rPr lang="en-GB" sz="3600" dirty="0">
                <a:solidFill>
                  <a:srgbClr val="78A22F"/>
                </a:solidFill>
                <a:cs typeface="Arial" panose="020B0604020202020204" pitchFamily="34" charset="0"/>
              </a:rPr>
              <a:t>DfE guidance for NQTs specifically</a:t>
            </a:r>
          </a:p>
        </p:txBody>
      </p:sp>
    </p:spTree>
    <p:extLst>
      <p:ext uri="{BB962C8B-B14F-4D97-AF65-F5344CB8AC3E}">
        <p14:creationId xmlns:p14="http://schemas.microsoft.com/office/powerpoint/2010/main" val="653768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7886700" cy="1600200"/>
          </a:xfrm>
        </p:spPr>
        <p:txBody>
          <a:bodyPr anchor="t">
            <a:normAutofit/>
          </a:bodyPr>
          <a:lstStyle/>
          <a:p>
            <a:pPr algn="l"/>
            <a:r>
              <a:rPr lang="en-US" sz="5000" dirty="0">
                <a:solidFill>
                  <a:srgbClr val="78A22F"/>
                </a:solidFill>
                <a:latin typeface="+mn-lt"/>
                <a:ea typeface="Cambria" charset="0"/>
                <a:cs typeface="Cambria" charset="0"/>
              </a:rPr>
              <a:t>Prayer of commissi</a:t>
            </a:r>
            <a:r>
              <a:rPr lang="en-US" sz="5000" dirty="0">
                <a:solidFill>
                  <a:srgbClr val="78A22F"/>
                </a:solidFill>
                <a:latin typeface="Cambria" charset="0"/>
                <a:ea typeface="Cambria" charset="0"/>
                <a:cs typeface="Cambria" charset="0"/>
              </a:rPr>
              <a:t>on</a:t>
            </a:r>
          </a:p>
        </p:txBody>
      </p:sp>
      <p:pic>
        <p:nvPicPr>
          <p:cNvPr id="6" name="Content Placeholder 5" descr="A close up of a lamp&#10;&#10;Description automatically generated">
            <a:extLst>
              <a:ext uri="{FF2B5EF4-FFF2-40B4-BE49-F238E27FC236}">
                <a16:creationId xmlns:a16="http://schemas.microsoft.com/office/drawing/2014/main" id="{232D0F02-65B3-436E-9CC2-AF0B073E9F87}"/>
              </a:ext>
            </a:extLst>
          </p:cNvPr>
          <p:cNvPicPr>
            <a:picLocks noGrp="1" noChangeAspect="1"/>
          </p:cNvPicPr>
          <p:nvPr>
            <p:ph idx="1"/>
          </p:nvPr>
        </p:nvPicPr>
        <p:blipFill>
          <a:blip r:embed="rId4">
            <a:extLst>
              <a:ext uri="{837473B0-CC2E-450A-ABE3-18F120FF3D39}">
                <a1611:picAttrSrcUrl xmlns:a1611="http://schemas.microsoft.com/office/drawing/2016/11/main" r:id="rId5"/>
              </a:ext>
            </a:extLst>
          </a:blip>
          <a:stretch>
            <a:fillRect/>
          </a:stretch>
        </p:blipFill>
        <p:spPr>
          <a:xfrm>
            <a:off x="7141369" y="457200"/>
            <a:ext cx="1375172" cy="1600200"/>
          </a:xfrm>
        </p:spPr>
      </p:pic>
      <p:sp>
        <p:nvSpPr>
          <p:cNvPr id="4" name="Text Placeholder 3"/>
          <p:cNvSpPr>
            <a:spLocks noGrp="1"/>
          </p:cNvSpPr>
          <p:nvPr>
            <p:ph type="body" sz="half" idx="2"/>
          </p:nvPr>
        </p:nvSpPr>
        <p:spPr>
          <a:xfrm>
            <a:off x="629841" y="2341880"/>
            <a:ext cx="7886701" cy="3693160"/>
          </a:xfrm>
        </p:spPr>
        <p:txBody>
          <a:bodyPr>
            <a:normAutofit fontScale="92500" lnSpcReduction="20000"/>
          </a:bodyPr>
          <a:lstStyle/>
          <a:p>
            <a:r>
              <a:rPr lang="en-GB" sz="2400" dirty="0"/>
              <a:t>We thank you Lord for all those here today and pray for them in their role in school.</a:t>
            </a:r>
          </a:p>
          <a:p>
            <a:r>
              <a:rPr lang="en-GB" sz="2400" dirty="0"/>
              <a:t>May you guide them and give them wisdom in all their decision–making.</a:t>
            </a:r>
          </a:p>
          <a:p>
            <a:r>
              <a:rPr lang="en-GB" sz="2400" dirty="0"/>
              <a:t>May you give them hope and aspiration for the children, young people, staff, governors, families and communities.</a:t>
            </a:r>
          </a:p>
          <a:p>
            <a:r>
              <a:rPr lang="en-GB" sz="2400" dirty="0"/>
              <a:t>May you bless them as they serve the communities in their care.</a:t>
            </a:r>
          </a:p>
          <a:p>
            <a:r>
              <a:rPr lang="en-GB" sz="2400" dirty="0"/>
              <a:t>May you empower them to nurture respect within their school contexts.</a:t>
            </a:r>
          </a:p>
          <a:p>
            <a:r>
              <a:rPr lang="en-GB" sz="2400" dirty="0"/>
              <a:t>We send them out in the power and love of your name.</a:t>
            </a:r>
          </a:p>
          <a:p>
            <a:r>
              <a:rPr lang="en-GB" sz="2400" dirty="0"/>
              <a:t>Amen</a:t>
            </a:r>
          </a:p>
          <a:p>
            <a:endParaRPr lang="en-GB" sz="2400" dirty="0"/>
          </a:p>
        </p:txBody>
      </p:sp>
    </p:spTree>
    <p:extLst>
      <p:ext uri="{BB962C8B-B14F-4D97-AF65-F5344CB8AC3E}">
        <p14:creationId xmlns:p14="http://schemas.microsoft.com/office/powerpoint/2010/main" val="9429526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534458" y="2109901"/>
            <a:ext cx="8075083" cy="4026430"/>
          </a:xfrm>
        </p:spPr>
        <p:txBody>
          <a:bodyPr>
            <a:normAutofit/>
          </a:bodyPr>
          <a:lstStyle/>
          <a:p>
            <a:pPr marL="0" lvl="0" indent="0">
              <a:buNone/>
            </a:pPr>
            <a:r>
              <a:rPr lang="en-GB" sz="3200" dirty="0"/>
              <a:t>Diocesan support:</a:t>
            </a:r>
          </a:p>
          <a:p>
            <a:pPr marL="714375" indent="715963"/>
            <a:r>
              <a:rPr lang="en-GB" sz="3200" dirty="0"/>
              <a:t>CPD</a:t>
            </a:r>
          </a:p>
          <a:p>
            <a:pPr marL="714375" indent="715963"/>
            <a:r>
              <a:rPr lang="en-GB" sz="3200" dirty="0"/>
              <a:t>Events</a:t>
            </a:r>
          </a:p>
          <a:p>
            <a:pPr marL="714375" indent="715963"/>
            <a:r>
              <a:rPr lang="en-GB" sz="3200" dirty="0"/>
              <a:t>Diocesan Website</a:t>
            </a:r>
          </a:p>
          <a:p>
            <a:pPr marL="714375" indent="715963"/>
            <a:r>
              <a:rPr lang="en-GB" sz="3200" dirty="0"/>
              <a:t>School and RE Newsletters</a:t>
            </a:r>
          </a:p>
          <a:p>
            <a:pPr marL="714375" indent="715963"/>
            <a:r>
              <a:rPr lang="en-GB" sz="3200" dirty="0"/>
              <a:t>School Adviser</a:t>
            </a:r>
          </a:p>
        </p:txBody>
      </p:sp>
      <p:sp>
        <p:nvSpPr>
          <p:cNvPr id="2" name="TextBox 1"/>
          <p:cNvSpPr txBox="1"/>
          <p:nvPr/>
        </p:nvSpPr>
        <p:spPr>
          <a:xfrm>
            <a:off x="628650" y="694267"/>
            <a:ext cx="8075083" cy="646331"/>
          </a:xfrm>
          <a:prstGeom prst="rect">
            <a:avLst/>
          </a:prstGeom>
          <a:noFill/>
        </p:spPr>
        <p:txBody>
          <a:bodyPr wrap="square" rtlCol="0">
            <a:spAutoFit/>
          </a:bodyPr>
          <a:lstStyle/>
          <a:p>
            <a:r>
              <a:rPr lang="en-GB" sz="3600" dirty="0">
                <a:solidFill>
                  <a:srgbClr val="78A22F"/>
                </a:solidFill>
                <a:cs typeface="Arial" panose="020B0604020202020204" pitchFamily="34" charset="0"/>
              </a:rPr>
              <a:t>You’re not on your own!</a:t>
            </a:r>
          </a:p>
        </p:txBody>
      </p:sp>
    </p:spTree>
    <p:extLst>
      <p:ext uri="{BB962C8B-B14F-4D97-AF65-F5344CB8AC3E}">
        <p14:creationId xmlns:p14="http://schemas.microsoft.com/office/powerpoint/2010/main" val="1726324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420742"/>
            <a:ext cx="7772400" cy="892669"/>
          </a:xfrm>
        </p:spPr>
        <p:txBody>
          <a:bodyPr anchor="t">
            <a:normAutofit/>
          </a:bodyPr>
          <a:lstStyle/>
          <a:p>
            <a:pPr algn="l"/>
            <a:r>
              <a:rPr lang="en-US" sz="5000" dirty="0">
                <a:solidFill>
                  <a:schemeClr val="bg1"/>
                </a:solidFill>
                <a:latin typeface="Cambria" charset="0"/>
                <a:ea typeface="Cambria" charset="0"/>
                <a:cs typeface="Cambria" charset="0"/>
              </a:rPr>
              <a:t>Thank you</a:t>
            </a:r>
          </a:p>
        </p:txBody>
      </p:sp>
      <p:sp>
        <p:nvSpPr>
          <p:cNvPr id="6" name="Subtitle 8">
            <a:extLst>
              <a:ext uri="{FF2B5EF4-FFF2-40B4-BE49-F238E27FC236}">
                <a16:creationId xmlns:a16="http://schemas.microsoft.com/office/drawing/2014/main" id="{CBC9C21A-7B8D-48C8-ACF6-28EF4C6C1AA7}"/>
              </a:ext>
            </a:extLst>
          </p:cNvPr>
          <p:cNvSpPr txBox="1">
            <a:spLocks/>
          </p:cNvSpPr>
          <p:nvPr/>
        </p:nvSpPr>
        <p:spPr>
          <a:xfrm>
            <a:off x="1143000" y="1870800"/>
            <a:ext cx="6858000" cy="4267200"/>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3300" dirty="0">
                <a:solidFill>
                  <a:schemeClr val="bg1"/>
                </a:solidFill>
              </a:rPr>
              <a:t>You will have received an email with a link to the following:</a:t>
            </a:r>
          </a:p>
          <a:p>
            <a:pPr algn="l"/>
            <a:endParaRPr lang="en-US" sz="3300" dirty="0">
              <a:solidFill>
                <a:schemeClr val="bg1"/>
              </a:solidFill>
            </a:endParaRPr>
          </a:p>
          <a:p>
            <a:pPr marL="914400" lvl="1" indent="-457200" algn="l">
              <a:buFont typeface="Arial" panose="020B0604020202020204" pitchFamily="34" charset="0"/>
              <a:buChar char="•"/>
            </a:pPr>
            <a:r>
              <a:rPr lang="en-US" sz="3300" dirty="0">
                <a:solidFill>
                  <a:schemeClr val="bg1"/>
                </a:solidFill>
              </a:rPr>
              <a:t>Feedback form – we would really like to hear what you think of our training</a:t>
            </a:r>
          </a:p>
          <a:p>
            <a:pPr marL="914400" lvl="1" indent="-457200" algn="l">
              <a:buFont typeface="Arial" panose="020B0604020202020204" pitchFamily="34" charset="0"/>
              <a:buChar char="•"/>
            </a:pPr>
            <a:r>
              <a:rPr lang="en-US" sz="3300" dirty="0">
                <a:solidFill>
                  <a:schemeClr val="bg1"/>
                </a:solidFill>
              </a:rPr>
              <a:t>The power-point slides used in this session</a:t>
            </a:r>
          </a:p>
          <a:p>
            <a:pPr marL="914400" lvl="1" indent="-457200" algn="l">
              <a:buFont typeface="Arial" panose="020B0604020202020204" pitchFamily="34" charset="0"/>
              <a:buChar char="•"/>
            </a:pPr>
            <a:r>
              <a:rPr lang="en-US" sz="3300" dirty="0">
                <a:solidFill>
                  <a:schemeClr val="bg1"/>
                </a:solidFill>
              </a:rPr>
              <a:t>Any resources referred to in this session </a:t>
            </a:r>
          </a:p>
          <a:p>
            <a:pPr algn="l"/>
            <a:endParaRPr lang="en-US" sz="3300" dirty="0">
              <a:solidFill>
                <a:schemeClr val="bg1"/>
              </a:solidFill>
            </a:endParaRPr>
          </a:p>
          <a:p>
            <a:pPr algn="l"/>
            <a:r>
              <a:rPr lang="en-US" sz="3300" dirty="0">
                <a:solidFill>
                  <a:schemeClr val="bg1"/>
                </a:solidFill>
              </a:rPr>
              <a:t>•     Further CPD opportunities</a:t>
            </a:r>
          </a:p>
          <a:p>
            <a:pPr marL="571500" indent="-571500" algn="l">
              <a:buFont typeface="Arial" panose="020B0604020202020204" pitchFamily="34" charset="0"/>
              <a:buChar char="•"/>
            </a:pPr>
            <a:r>
              <a:rPr lang="en-US" sz="3300" dirty="0">
                <a:solidFill>
                  <a:schemeClr val="bg1"/>
                </a:solidFill>
              </a:rPr>
              <a:t>Visit our website for more in</a:t>
            </a:r>
            <a:r>
              <a:rPr lang="en-US" sz="3300" dirty="0">
                <a:solidFill>
                  <a:schemeClr val="bg2"/>
                </a:solidFill>
              </a:rPr>
              <a:t>formation </a:t>
            </a:r>
            <a:r>
              <a:rPr lang="en-GB" sz="3300" dirty="0">
                <a:solidFill>
                  <a:schemeClr val="bg2"/>
                </a:solidFill>
              </a:rPr>
              <a:t>www.bathandwells.org.uk/supporting-children/</a:t>
            </a:r>
            <a:endParaRPr lang="en-US" sz="3300" dirty="0">
              <a:solidFill>
                <a:schemeClr val="bg2"/>
              </a:solidFill>
            </a:endParaRPr>
          </a:p>
          <a:p>
            <a:pPr algn="l"/>
            <a:endParaRPr lang="en-US" sz="3200" dirty="0">
              <a:solidFill>
                <a:schemeClr val="bg1"/>
              </a:solidFill>
            </a:endParaRPr>
          </a:p>
          <a:p>
            <a:endParaRPr lang="en-GB" dirty="0"/>
          </a:p>
        </p:txBody>
      </p:sp>
    </p:spTree>
    <p:extLst>
      <p:ext uri="{BB962C8B-B14F-4D97-AF65-F5344CB8AC3E}">
        <p14:creationId xmlns:p14="http://schemas.microsoft.com/office/powerpoint/2010/main" val="1667774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9629" y="698269"/>
            <a:ext cx="8124742" cy="5419898"/>
          </a:xfrm>
        </p:spPr>
        <p:txBody>
          <a:bodyPr>
            <a:normAutofit fontScale="70000" lnSpcReduction="20000"/>
          </a:bodyPr>
          <a:lstStyle/>
          <a:p>
            <a:pPr algn="l">
              <a:lnSpc>
                <a:spcPct val="115000"/>
              </a:lnSpc>
              <a:spcBef>
                <a:spcPts val="1200"/>
              </a:spcBef>
            </a:pPr>
            <a:r>
              <a:rPr lang="en-GB" sz="4000" b="1" dirty="0">
                <a:solidFill>
                  <a:srgbClr val="78A22F"/>
                </a:solidFill>
                <a:latin typeface="Calibri" panose="020F0502020204030204" pitchFamily="34" charset="0"/>
                <a:ea typeface="Times New Roman" panose="02020603050405020304" pitchFamily="18" charset="0"/>
                <a:cs typeface="Gill Sans MT" panose="020B0502020104020203" pitchFamily="34" charset="0"/>
              </a:rPr>
              <a:t>Teaching in a Church School or Academy</a:t>
            </a:r>
            <a:br>
              <a:rPr lang="en-GB" sz="4000" b="1" dirty="0">
                <a:solidFill>
                  <a:srgbClr val="78A22F"/>
                </a:solidFill>
                <a:latin typeface="Calibri" panose="020F0502020204030204" pitchFamily="34" charset="0"/>
                <a:ea typeface="Times New Roman" panose="02020603050405020304" pitchFamily="18" charset="0"/>
                <a:cs typeface="Gill Sans MT" panose="020B0502020104020203" pitchFamily="34" charset="0"/>
              </a:rPr>
            </a:br>
            <a:r>
              <a:rPr lang="en-GB" sz="3200" dirty="0">
                <a:solidFill>
                  <a:srgbClr val="78A22F"/>
                </a:solidFill>
                <a:latin typeface="Calibri" panose="020F0502020204030204" pitchFamily="34" charset="0"/>
                <a:ea typeface="Calibri" panose="020F0502020204030204" pitchFamily="34" charset="0"/>
              </a:rPr>
              <a:t>for new and recently appointed staff</a:t>
            </a:r>
          </a:p>
          <a:p>
            <a:pPr marL="113665" marR="110490" algn="l">
              <a:lnSpc>
                <a:spcPct val="115000"/>
              </a:lnSpc>
              <a:spcAft>
                <a:spcPts val="0"/>
              </a:spcAft>
            </a:pPr>
            <a:r>
              <a:rPr lang="en-GB" sz="3200" dirty="0">
                <a:solidFill>
                  <a:srgbClr val="004990"/>
                </a:solidFill>
                <a:latin typeface="Calibri" panose="020F0502020204030204" pitchFamily="34" charset="0"/>
                <a:ea typeface="Times New Roman" panose="02020603050405020304" pitchFamily="18" charset="0"/>
                <a:cs typeface="Times New Roman" panose="02020603050405020304" pitchFamily="18" charset="0"/>
              </a:rPr>
              <a:t>This session will explore the distinctive nature of church schools and give both new teaching and non-teaching staff, including NQTs,  a confidence in their role:</a:t>
            </a:r>
            <a:endParaRPr lang="en-GB" sz="3200" dirty="0">
              <a:solidFill>
                <a:srgbClr val="004990"/>
              </a:solidFill>
              <a:latin typeface="Calibri" panose="020F0502020204030204" pitchFamily="34" charset="0"/>
              <a:ea typeface="Calibri" panose="020F0502020204030204" pitchFamily="34" charset="0"/>
            </a:endParaRPr>
          </a:p>
          <a:p>
            <a:pPr marL="342900" marR="110490" lvl="0" indent="-342900" algn="l">
              <a:lnSpc>
                <a:spcPct val="115000"/>
              </a:lnSpc>
              <a:buFont typeface="Symbol" panose="05050102010706020507" pitchFamily="18" charset="2"/>
              <a:buChar char=""/>
            </a:pPr>
            <a:r>
              <a:rPr lang="en-GB" sz="3200" dirty="0">
                <a:solidFill>
                  <a:srgbClr val="004990"/>
                </a:solidFill>
                <a:ea typeface="Times New Roman" panose="02020603050405020304" pitchFamily="18" charset="0"/>
              </a:rPr>
              <a:t>Exploration of how Christian vision and values underpin a church school</a:t>
            </a:r>
            <a:endParaRPr lang="en-GB" sz="3200" dirty="0">
              <a:solidFill>
                <a:srgbClr val="004990"/>
              </a:solidFill>
            </a:endParaRPr>
          </a:p>
          <a:p>
            <a:pPr marL="342900" marR="110490" lvl="0" indent="-342900" algn="l">
              <a:lnSpc>
                <a:spcPct val="115000"/>
              </a:lnSpc>
              <a:buFont typeface="Symbol" panose="05050102010706020507" pitchFamily="18" charset="2"/>
              <a:buChar char=""/>
            </a:pPr>
            <a:r>
              <a:rPr lang="en-GB" sz="3200" dirty="0">
                <a:solidFill>
                  <a:srgbClr val="004990"/>
                </a:solidFill>
                <a:ea typeface="Times New Roman" panose="02020603050405020304" pitchFamily="18" charset="0"/>
              </a:rPr>
              <a:t>The context of church school education</a:t>
            </a:r>
            <a:endParaRPr lang="en-GB" sz="3200" dirty="0">
              <a:solidFill>
                <a:srgbClr val="004990"/>
              </a:solidFill>
            </a:endParaRPr>
          </a:p>
          <a:p>
            <a:pPr marL="342900" marR="110490" lvl="0" indent="-342900" algn="l">
              <a:lnSpc>
                <a:spcPct val="115000"/>
              </a:lnSpc>
              <a:buFont typeface="Symbol" panose="05050102010706020507" pitchFamily="18" charset="2"/>
              <a:buChar char=""/>
            </a:pPr>
            <a:r>
              <a:rPr lang="en-GB" sz="3200" dirty="0">
                <a:solidFill>
                  <a:srgbClr val="004990"/>
                </a:solidFill>
                <a:ea typeface="Times New Roman" panose="02020603050405020304" pitchFamily="18" charset="0"/>
              </a:rPr>
              <a:t>The expectations and opportunities for teaching RE</a:t>
            </a:r>
            <a:endParaRPr lang="en-GB" sz="3200" dirty="0">
              <a:solidFill>
                <a:srgbClr val="004990"/>
              </a:solidFill>
            </a:endParaRPr>
          </a:p>
          <a:p>
            <a:pPr marL="342900" marR="110490" lvl="0" indent="-342900" algn="l">
              <a:lnSpc>
                <a:spcPct val="115000"/>
              </a:lnSpc>
              <a:buFont typeface="Symbol" panose="05050102010706020507" pitchFamily="18" charset="2"/>
              <a:buChar char=""/>
            </a:pPr>
            <a:r>
              <a:rPr lang="en-GB" sz="3200" dirty="0">
                <a:solidFill>
                  <a:srgbClr val="004990"/>
                </a:solidFill>
                <a:ea typeface="Times New Roman" panose="02020603050405020304" pitchFamily="18" charset="0"/>
              </a:rPr>
              <a:t>Collective worship at the heart of the school</a:t>
            </a:r>
            <a:endParaRPr lang="en-GB" sz="3200" dirty="0">
              <a:solidFill>
                <a:srgbClr val="004990"/>
              </a:solidFill>
            </a:endParaRPr>
          </a:p>
          <a:p>
            <a:pPr marL="342900" marR="110490" lvl="0" indent="-342900" algn="l">
              <a:lnSpc>
                <a:spcPct val="115000"/>
              </a:lnSpc>
              <a:spcAft>
                <a:spcPts val="1200"/>
              </a:spcAft>
              <a:buFont typeface="Symbol" panose="05050102010706020507" pitchFamily="18" charset="2"/>
              <a:buChar char=""/>
            </a:pPr>
            <a:r>
              <a:rPr lang="en-GB" sz="3200" dirty="0">
                <a:solidFill>
                  <a:srgbClr val="004990"/>
                </a:solidFill>
                <a:ea typeface="Times New Roman" panose="02020603050405020304" pitchFamily="18" charset="0"/>
              </a:rPr>
              <a:t>Opportunities for spiritual development</a:t>
            </a:r>
            <a:endParaRPr lang="en-GB" sz="3200" dirty="0">
              <a:solidFill>
                <a:srgbClr val="004990"/>
              </a:solidFill>
            </a:endParaRPr>
          </a:p>
          <a:p>
            <a:pPr marL="342900" marR="110490" lvl="0" indent="-342900" algn="l">
              <a:lnSpc>
                <a:spcPct val="115000"/>
              </a:lnSpc>
              <a:spcAft>
                <a:spcPts val="1200"/>
              </a:spcAft>
              <a:buFont typeface="Symbol" panose="05050102010706020507" pitchFamily="18" charset="2"/>
              <a:buChar char=""/>
            </a:pPr>
            <a:r>
              <a:rPr lang="en-GB" sz="3200" dirty="0">
                <a:solidFill>
                  <a:srgbClr val="004990"/>
                </a:solidFill>
                <a:ea typeface="Times New Roman" panose="02020603050405020304" pitchFamily="18" charset="0"/>
              </a:rPr>
              <a:t>How the diocese can support you</a:t>
            </a:r>
            <a:endParaRPr lang="en-GB" sz="3200" dirty="0">
              <a:solidFill>
                <a:srgbClr val="004990"/>
              </a:solidFill>
            </a:endParaRPr>
          </a:p>
        </p:txBody>
      </p:sp>
      <p:sp>
        <p:nvSpPr>
          <p:cNvPr id="2" name="Rectangle 1">
            <a:extLst>
              <a:ext uri="{FF2B5EF4-FFF2-40B4-BE49-F238E27FC236}">
                <a16:creationId xmlns:a16="http://schemas.microsoft.com/office/drawing/2014/main" id="{6A9D666A-215A-4605-801D-9B98103F5C9E}"/>
              </a:ext>
            </a:extLst>
          </p:cNvPr>
          <p:cNvSpPr/>
          <p:nvPr/>
        </p:nvSpPr>
        <p:spPr>
          <a:xfrm rot="20476257">
            <a:off x="5441166" y="4758693"/>
            <a:ext cx="3127780" cy="923330"/>
          </a:xfrm>
          <a:prstGeom prst="rect">
            <a:avLst/>
          </a:prstGeom>
          <a:noFill/>
        </p:spPr>
        <p:txBody>
          <a:bodyPr wrap="none" lIns="91440" tIns="45720" rIns="91440" bIns="45720">
            <a:spAutoFit/>
          </a:bodyPr>
          <a:lstStyle/>
          <a:p>
            <a:pPr algn="ctr"/>
            <a:r>
              <a:rPr lang="en-US" sz="5400" dirty="0">
                <a:ln w="0"/>
                <a:solidFill>
                  <a:srgbClr val="004990"/>
                </a:solidFill>
                <a:effectLst>
                  <a:outerShdw blurRad="38100" dist="25400" dir="5400000" algn="ctr" rotWithShape="0">
                    <a:srgbClr val="6E747A">
                      <a:alpha val="43000"/>
                    </a:srgbClr>
                  </a:outerShdw>
                </a:effectLst>
              </a:rPr>
              <a:t>Discussion</a:t>
            </a:r>
            <a:endParaRPr lang="en-US" sz="5400" b="0" cap="none" spc="0" dirty="0">
              <a:ln w="0"/>
              <a:solidFill>
                <a:srgbClr val="00499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897517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108488"/>
            <a:ext cx="8229600" cy="1766806"/>
          </a:xfrm>
        </p:spPr>
        <p:txBody>
          <a:bodyPr/>
          <a:lstStyle/>
          <a:p>
            <a:pPr eaLnBrk="1" hangingPunct="1"/>
            <a:r>
              <a:rPr lang="en-GB" altLang="en-US" sz="3600" b="1" dirty="0">
                <a:solidFill>
                  <a:srgbClr val="78A22F"/>
                </a:solidFill>
                <a:latin typeface="+mn-lt"/>
              </a:rPr>
              <a:t>The Diocese of Bath and Wells</a:t>
            </a:r>
          </a:p>
        </p:txBody>
      </p:sp>
      <p:sp>
        <p:nvSpPr>
          <p:cNvPr id="30723" name="Rectangle 3"/>
          <p:cNvSpPr>
            <a:spLocks noGrp="1" noChangeArrowheads="1"/>
          </p:cNvSpPr>
          <p:nvPr>
            <p:ph idx="1"/>
          </p:nvPr>
        </p:nvSpPr>
        <p:spPr>
          <a:xfrm>
            <a:off x="457200" y="2045776"/>
            <a:ext cx="8229600" cy="4551874"/>
          </a:xfrm>
        </p:spPr>
        <p:txBody>
          <a:bodyPr>
            <a:normAutofit/>
          </a:bodyPr>
          <a:lstStyle/>
          <a:p>
            <a:pPr eaLnBrk="1" hangingPunct="1">
              <a:defRPr/>
            </a:pPr>
            <a:r>
              <a:rPr lang="en-GB" altLang="en-US" sz="2800" dirty="0"/>
              <a:t>183 Church Schools (VC and VA)</a:t>
            </a:r>
          </a:p>
          <a:p>
            <a:pPr eaLnBrk="1" hangingPunct="1">
              <a:defRPr/>
            </a:pPr>
            <a:r>
              <a:rPr lang="en-GB" altLang="en-US" dirty="0"/>
              <a:t>4</a:t>
            </a:r>
            <a:r>
              <a:rPr lang="en-GB" altLang="en-US" sz="2800" dirty="0"/>
              <a:t> local authorities (LAs) </a:t>
            </a:r>
          </a:p>
          <a:p>
            <a:pPr eaLnBrk="1" hangingPunct="1">
              <a:defRPr/>
            </a:pPr>
            <a:r>
              <a:rPr lang="en-GB" altLang="en-US" sz="2800" dirty="0"/>
              <a:t>Bath and Wells Multi Academy Trust (BWMAT)</a:t>
            </a:r>
          </a:p>
          <a:p>
            <a:pPr eaLnBrk="1" hangingPunct="1">
              <a:defRPr/>
            </a:pPr>
            <a:r>
              <a:rPr lang="en-GB" altLang="en-US" dirty="0"/>
              <a:t>Church schools in ’mixed’ MATs</a:t>
            </a:r>
          </a:p>
          <a:p>
            <a:pPr eaLnBrk="1" hangingPunct="1">
              <a:defRPr/>
            </a:pPr>
            <a:r>
              <a:rPr lang="en-GB" altLang="en-US" sz="2800" dirty="0"/>
              <a:t>Parish partners</a:t>
            </a:r>
          </a:p>
          <a:p>
            <a:pPr eaLnBrk="1" hangingPunct="1">
              <a:defRPr/>
            </a:pPr>
            <a:r>
              <a:rPr lang="en-GB" altLang="en-US" dirty="0"/>
              <a:t>Governors</a:t>
            </a:r>
            <a:endParaRPr lang="en-GB" altLang="en-US" sz="2800" dirty="0"/>
          </a:p>
          <a:p>
            <a:pPr marL="0" indent="0" eaLnBrk="1" hangingPunct="1">
              <a:buFont typeface="Arial" panose="020B0604020202020204" pitchFamily="34" charset="0"/>
              <a:buNone/>
              <a:defRPr/>
            </a:pPr>
            <a:endParaRPr lang="en-GB" altLang="en-US" sz="2800" dirty="0"/>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a:p>
            <a:pPr marL="0" indent="0" eaLnBrk="1" hangingPunct="1">
              <a:buFont typeface="Arial" panose="020B0604020202020204" pitchFamily="34" charset="0"/>
              <a:buNone/>
              <a:defRPr/>
            </a:pPr>
            <a:endParaRPr lang="en-GB" altLang="en-US" sz="2800" dirty="0"/>
          </a:p>
          <a:p>
            <a:pPr marL="0" indent="0" eaLnBrk="1" hangingPunct="1">
              <a:buFont typeface="Arial" panose="020B0604020202020204" pitchFamily="34" charset="0"/>
              <a:buNone/>
              <a:defRPr/>
            </a:pPr>
            <a:endParaRPr lang="en-GB" altLang="en-US" sz="2800" dirty="0"/>
          </a:p>
          <a:p>
            <a:pPr eaLnBrk="1" hangingPunct="1">
              <a:lnSpc>
                <a:spcPct val="150000"/>
              </a:lnSpc>
              <a:defRPr/>
            </a:pPr>
            <a:endParaRPr lang="en-GB" altLang="en-US" sz="2800" dirty="0">
              <a:latin typeface="Franklin Gothic Book" panose="020B0503020102020204" pitchFamily="34" charset="0"/>
            </a:endParaRPr>
          </a:p>
          <a:p>
            <a:pPr eaLnBrk="1" hangingPunct="1">
              <a:defRPr/>
            </a:pPr>
            <a:endParaRPr lang="en-GB" altLang="en-US" dirty="0">
              <a:latin typeface="Franklin Gothic Book" panose="020B0503020102020204" pitchFamily="34" charset="0"/>
            </a:endParaRPr>
          </a:p>
          <a:p>
            <a:pPr eaLnBrk="1" hangingPunct="1">
              <a:buFont typeface="Wingdings" panose="05000000000000000000" pitchFamily="2" charset="2"/>
              <a:buNone/>
              <a:defRPr/>
            </a:pPr>
            <a:endParaRPr lang="en-GB" altLang="en-US" dirty="0">
              <a:latin typeface="Franklin Gothic Book" panose="020B0503020102020204" pitchFamily="34" charset="0"/>
            </a:endParaRPr>
          </a:p>
        </p:txBody>
      </p:sp>
    </p:spTree>
    <p:extLst>
      <p:ext uri="{BB962C8B-B14F-4D97-AF65-F5344CB8AC3E}">
        <p14:creationId xmlns:p14="http://schemas.microsoft.com/office/powerpoint/2010/main" val="1378893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rgbClr val="004990"/>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150125"/>
            <a:ext cx="8229600" cy="2442263"/>
          </a:xfrm>
        </p:spPr>
        <p:txBody>
          <a:bodyPr>
            <a:normAutofit/>
          </a:bodyPr>
          <a:lstStyle/>
          <a:p>
            <a:pPr eaLnBrk="1" hangingPunct="1"/>
            <a:r>
              <a:rPr lang="en-GB" altLang="en-US" sz="3200" dirty="0">
                <a:solidFill>
                  <a:schemeClr val="bg1"/>
                </a:solidFill>
                <a:latin typeface="+mn-lt"/>
              </a:rPr>
              <a:t>Education Department</a:t>
            </a:r>
            <a:br>
              <a:rPr lang="en-GB" altLang="en-US" sz="3200" dirty="0">
                <a:solidFill>
                  <a:schemeClr val="bg1"/>
                </a:solidFill>
                <a:latin typeface="+mn-lt"/>
              </a:rPr>
            </a:br>
            <a:r>
              <a:rPr lang="en-GB" altLang="en-US" sz="3100" dirty="0">
                <a:solidFill>
                  <a:schemeClr val="bg1"/>
                </a:solidFill>
                <a:latin typeface="+mn-lt"/>
              </a:rPr>
              <a:t>Director of Education –  Ed Gregory</a:t>
            </a:r>
            <a:br>
              <a:rPr lang="en-GB" altLang="en-US" sz="2800" dirty="0">
                <a:solidFill>
                  <a:schemeClr val="bg1"/>
                </a:solidFill>
                <a:latin typeface="+mn-lt"/>
              </a:rPr>
            </a:br>
            <a:r>
              <a:rPr lang="en-GB" altLang="en-US" sz="2400" dirty="0">
                <a:solidFill>
                  <a:schemeClr val="bg1"/>
                </a:solidFill>
                <a:latin typeface="+mn-lt"/>
              </a:rPr>
              <a:t>(PA to Director  - Helen Garrett)</a:t>
            </a:r>
            <a:br>
              <a:rPr lang="en-GB" altLang="en-US" sz="2400" dirty="0">
                <a:solidFill>
                  <a:schemeClr val="bg1"/>
                </a:solidFill>
                <a:latin typeface="+mn-lt"/>
              </a:rPr>
            </a:br>
            <a:br>
              <a:rPr lang="en-GB" altLang="en-US" sz="2400" dirty="0">
                <a:solidFill>
                  <a:schemeClr val="bg1"/>
                </a:solidFill>
                <a:latin typeface="+mn-lt"/>
              </a:rPr>
            </a:br>
            <a:r>
              <a:rPr lang="en-GB" altLang="en-US" sz="2800" dirty="0">
                <a:solidFill>
                  <a:schemeClr val="bg1"/>
                </a:solidFill>
                <a:latin typeface="+mn-lt"/>
              </a:rPr>
              <a:t>Schools Team (01749 670777)</a:t>
            </a:r>
            <a:br>
              <a:rPr lang="en-GB" altLang="en-US" sz="2800" dirty="0">
                <a:solidFill>
                  <a:schemeClr val="bg1"/>
                </a:solidFill>
                <a:latin typeface="+mn-lt"/>
              </a:rPr>
            </a:br>
            <a:endParaRPr lang="en-US" altLang="en-US" sz="2400" dirty="0">
              <a:solidFill>
                <a:schemeClr val="bg1"/>
              </a:solidFill>
              <a:latin typeface="+mn-lt"/>
            </a:endParaRPr>
          </a:p>
        </p:txBody>
      </p:sp>
      <p:sp>
        <p:nvSpPr>
          <p:cNvPr id="38915" name="Rectangle 3"/>
          <p:cNvSpPr>
            <a:spLocks noGrp="1" noChangeArrowheads="1"/>
          </p:cNvSpPr>
          <p:nvPr>
            <p:ph sz="half" idx="1"/>
          </p:nvPr>
        </p:nvSpPr>
        <p:spPr>
          <a:xfrm>
            <a:off x="250825" y="2708275"/>
            <a:ext cx="4397375" cy="4149725"/>
          </a:xfrm>
        </p:spPr>
        <p:txBody>
          <a:bodyPr>
            <a:normAutofit/>
          </a:bodyPr>
          <a:lstStyle/>
          <a:p>
            <a:pPr marL="0" indent="0" eaLnBrk="1" hangingPunct="1">
              <a:buFont typeface="Arial" panose="020B0604020202020204" pitchFamily="34" charset="0"/>
              <a:buNone/>
              <a:defRPr/>
            </a:pPr>
            <a:r>
              <a:rPr lang="en-GB" altLang="en-US" b="1" dirty="0">
                <a:solidFill>
                  <a:schemeClr val="bg1"/>
                </a:solidFill>
              </a:rPr>
              <a:t>School Effectiveness</a:t>
            </a:r>
          </a:p>
          <a:p>
            <a:pPr eaLnBrk="1" hangingPunct="1">
              <a:buFont typeface="Wingdings" panose="05000000000000000000" pitchFamily="2" charset="2"/>
              <a:buNone/>
              <a:defRPr/>
            </a:pPr>
            <a:r>
              <a:rPr lang="en-GB" altLang="en-US" dirty="0">
                <a:solidFill>
                  <a:schemeClr val="bg1"/>
                </a:solidFill>
              </a:rPr>
              <a:t>Team lead: David Williams</a:t>
            </a:r>
            <a:endParaRPr lang="en-GB" altLang="en-US" sz="1400" dirty="0">
              <a:solidFill>
                <a:schemeClr val="bg1"/>
              </a:solidFill>
            </a:endParaRPr>
          </a:p>
          <a:p>
            <a:pPr eaLnBrk="1" hangingPunct="1">
              <a:buFont typeface="Wingdings" panose="05000000000000000000" pitchFamily="2" charset="2"/>
              <a:buNone/>
              <a:defRPr/>
            </a:pPr>
            <a:r>
              <a:rPr lang="en-GB" altLang="en-US" dirty="0">
                <a:solidFill>
                  <a:schemeClr val="bg1"/>
                </a:solidFill>
              </a:rPr>
              <a:t>Pauline </a:t>
            </a:r>
            <a:r>
              <a:rPr lang="en-GB" altLang="en-US" dirty="0" err="1">
                <a:solidFill>
                  <a:schemeClr val="bg1"/>
                </a:solidFill>
              </a:rPr>
              <a:t>Dodds</a:t>
            </a:r>
            <a:endParaRPr lang="en-GB" altLang="en-US" sz="2400" dirty="0">
              <a:solidFill>
                <a:schemeClr val="bg1"/>
              </a:solidFill>
            </a:endParaRPr>
          </a:p>
          <a:p>
            <a:pPr eaLnBrk="1" hangingPunct="1">
              <a:buFont typeface="Wingdings" panose="05000000000000000000" pitchFamily="2" charset="2"/>
              <a:buNone/>
              <a:defRPr/>
            </a:pPr>
            <a:r>
              <a:rPr lang="en-GB" altLang="en-US" dirty="0">
                <a:solidFill>
                  <a:schemeClr val="bg1"/>
                </a:solidFill>
              </a:rPr>
              <a:t>Karen Sancto</a:t>
            </a:r>
          </a:p>
          <a:p>
            <a:pPr eaLnBrk="1" hangingPunct="1">
              <a:buFont typeface="Wingdings" panose="05000000000000000000" pitchFamily="2" charset="2"/>
              <a:buNone/>
              <a:defRPr/>
            </a:pPr>
            <a:r>
              <a:rPr lang="en-GB" altLang="en-US" dirty="0">
                <a:solidFill>
                  <a:schemeClr val="bg1"/>
                </a:solidFill>
              </a:rPr>
              <a:t>Rev. Jeremy Hellier (Secondary RE)</a:t>
            </a:r>
          </a:p>
          <a:p>
            <a:pPr eaLnBrk="1" hangingPunct="1">
              <a:buFont typeface="Wingdings" panose="05000000000000000000" pitchFamily="2" charset="2"/>
              <a:buNone/>
              <a:defRPr/>
            </a:pPr>
            <a:endParaRPr lang="en-GB" altLang="en-US" dirty="0">
              <a:solidFill>
                <a:schemeClr val="bg1"/>
              </a:solidFill>
            </a:endParaRPr>
          </a:p>
          <a:p>
            <a:pPr eaLnBrk="1" hangingPunct="1">
              <a:buFont typeface="Wingdings" panose="05000000000000000000" pitchFamily="2" charset="2"/>
              <a:buNone/>
              <a:defRPr/>
            </a:pPr>
            <a:r>
              <a:rPr lang="en-GB" altLang="en-US" dirty="0">
                <a:solidFill>
                  <a:schemeClr val="bg1"/>
                </a:solidFill>
              </a:rPr>
              <a:t>Admin: Jan Chandler</a:t>
            </a:r>
          </a:p>
          <a:p>
            <a:pPr eaLnBrk="1" hangingPunct="1">
              <a:buFont typeface="Wingdings" panose="05000000000000000000" pitchFamily="2" charset="2"/>
              <a:buNone/>
              <a:defRPr/>
            </a:pPr>
            <a:endParaRPr lang="en-GB" altLang="en-US" sz="2400" dirty="0"/>
          </a:p>
          <a:p>
            <a:pPr eaLnBrk="1" hangingPunct="1">
              <a:buFont typeface="Wingdings" panose="05000000000000000000" pitchFamily="2" charset="2"/>
              <a:buNone/>
              <a:defRPr/>
            </a:pPr>
            <a:endParaRPr lang="en-GB" altLang="en-US" sz="2400" dirty="0"/>
          </a:p>
          <a:p>
            <a:pPr marL="0" indent="0" eaLnBrk="1" hangingPunct="1">
              <a:buFont typeface="Wingdings" panose="05000000000000000000" pitchFamily="2" charset="2"/>
              <a:buNone/>
              <a:defRPr/>
            </a:pPr>
            <a:endParaRPr lang="en-GB" altLang="en-US" sz="1800" dirty="0">
              <a:latin typeface="Franklin Gothic Book" panose="020B0503020102020204" pitchFamily="34" charset="0"/>
            </a:endParaRPr>
          </a:p>
          <a:p>
            <a:pPr eaLnBrk="1" hangingPunct="1">
              <a:buFont typeface="Wingdings" panose="05000000000000000000" pitchFamily="2" charset="2"/>
              <a:buNone/>
              <a:defRPr/>
            </a:pPr>
            <a:endParaRPr lang="en-GB" altLang="en-US" dirty="0">
              <a:latin typeface="Franklin Gothic Book" panose="020B0503020102020204" pitchFamily="34" charset="0"/>
            </a:endParaRPr>
          </a:p>
          <a:p>
            <a:pPr eaLnBrk="1" hangingPunct="1">
              <a:buFont typeface="Wingdings" panose="05000000000000000000" pitchFamily="2" charset="2"/>
              <a:buNone/>
              <a:defRPr/>
            </a:pPr>
            <a:endParaRPr lang="en-US" altLang="en-US" sz="2400" dirty="0">
              <a:latin typeface="Franklin Gothic Book" panose="020B0503020102020204" pitchFamily="34" charset="0"/>
            </a:endParaRPr>
          </a:p>
        </p:txBody>
      </p:sp>
      <p:sp>
        <p:nvSpPr>
          <p:cNvPr id="38916" name="Rectangle 4"/>
          <p:cNvSpPr>
            <a:spLocks noGrp="1" noChangeArrowheads="1"/>
          </p:cNvSpPr>
          <p:nvPr>
            <p:ph sz="half" idx="2"/>
          </p:nvPr>
        </p:nvSpPr>
        <p:spPr>
          <a:xfrm>
            <a:off x="4500563" y="2708275"/>
            <a:ext cx="4643437" cy="4033838"/>
          </a:xfrm>
        </p:spPr>
        <p:txBody>
          <a:bodyPr>
            <a:normAutofit/>
          </a:bodyPr>
          <a:lstStyle/>
          <a:p>
            <a:pPr marL="0" indent="0" eaLnBrk="1" hangingPunct="1">
              <a:buFont typeface="Arial" panose="020B0604020202020204" pitchFamily="34" charset="0"/>
              <a:buNone/>
              <a:defRPr/>
            </a:pPr>
            <a:r>
              <a:rPr lang="en-GB" altLang="en-US" b="1" dirty="0">
                <a:solidFill>
                  <a:schemeClr val="bg1"/>
                </a:solidFill>
              </a:rPr>
              <a:t>School Organisation</a:t>
            </a:r>
          </a:p>
          <a:p>
            <a:pPr eaLnBrk="1" hangingPunct="1">
              <a:buFont typeface="Wingdings" panose="05000000000000000000" pitchFamily="2" charset="2"/>
              <a:buNone/>
              <a:defRPr/>
            </a:pPr>
            <a:r>
              <a:rPr lang="en-GB" altLang="en-US" dirty="0">
                <a:solidFill>
                  <a:schemeClr val="bg1"/>
                </a:solidFill>
              </a:rPr>
              <a:t>Team lead: Suzanne McDonald</a:t>
            </a:r>
            <a:endParaRPr lang="en-GB" altLang="en-US" sz="1400" dirty="0">
              <a:solidFill>
                <a:schemeClr val="bg1"/>
              </a:solidFill>
            </a:endParaRPr>
          </a:p>
          <a:p>
            <a:pPr eaLnBrk="1" hangingPunct="1">
              <a:buFont typeface="Wingdings" panose="05000000000000000000" pitchFamily="2" charset="2"/>
              <a:buNone/>
              <a:defRPr/>
            </a:pPr>
            <a:r>
              <a:rPr lang="en-GB" altLang="en-US" dirty="0">
                <a:solidFill>
                  <a:schemeClr val="bg1"/>
                </a:solidFill>
              </a:rPr>
              <a:t>Claire Hudson</a:t>
            </a:r>
          </a:p>
          <a:p>
            <a:pPr eaLnBrk="1" hangingPunct="1">
              <a:buFont typeface="Wingdings" panose="05000000000000000000" pitchFamily="2" charset="2"/>
              <a:buNone/>
              <a:defRPr/>
            </a:pPr>
            <a:r>
              <a:rPr lang="en-GB" altLang="en-US" dirty="0">
                <a:solidFill>
                  <a:schemeClr val="bg1"/>
                </a:solidFill>
              </a:rPr>
              <a:t>Vicky Christopher</a:t>
            </a:r>
          </a:p>
          <a:p>
            <a:pPr marL="0" indent="0" eaLnBrk="1" hangingPunct="1">
              <a:buFont typeface="Wingdings" panose="05000000000000000000" pitchFamily="2" charset="2"/>
              <a:buNone/>
              <a:defRPr/>
            </a:pPr>
            <a:r>
              <a:rPr lang="en-GB" altLang="en-US" dirty="0">
                <a:solidFill>
                  <a:schemeClr val="bg1"/>
                </a:solidFill>
              </a:rPr>
              <a:t>Tina Wilkes (Academies)</a:t>
            </a:r>
          </a:p>
          <a:p>
            <a:pPr marL="0" indent="0" eaLnBrk="1" hangingPunct="1">
              <a:buFont typeface="Wingdings" panose="05000000000000000000" pitchFamily="2" charset="2"/>
              <a:buNone/>
              <a:defRPr/>
            </a:pPr>
            <a:endParaRPr lang="en-GB" altLang="en-US" dirty="0">
              <a:solidFill>
                <a:schemeClr val="bg1"/>
              </a:solidFill>
            </a:endParaRPr>
          </a:p>
        </p:txBody>
      </p:sp>
    </p:spTree>
    <p:extLst>
      <p:ext uri="{BB962C8B-B14F-4D97-AF65-F5344CB8AC3E}">
        <p14:creationId xmlns:p14="http://schemas.microsoft.com/office/powerpoint/2010/main" val="81595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4990"/>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108488"/>
            <a:ext cx="8229600" cy="1766806"/>
          </a:xfrm>
        </p:spPr>
        <p:txBody>
          <a:bodyPr/>
          <a:lstStyle/>
          <a:p>
            <a:pPr eaLnBrk="1" hangingPunct="1"/>
            <a:r>
              <a:rPr lang="en-GB" altLang="en-US" sz="3600" dirty="0">
                <a:solidFill>
                  <a:schemeClr val="bg1"/>
                </a:solidFill>
                <a:latin typeface="+mn-lt"/>
              </a:rPr>
              <a:t>Education Department ….. </a:t>
            </a:r>
          </a:p>
        </p:txBody>
      </p:sp>
      <p:sp>
        <p:nvSpPr>
          <p:cNvPr id="30723" name="Rectangle 3"/>
          <p:cNvSpPr>
            <a:spLocks noGrp="1" noChangeArrowheads="1"/>
          </p:cNvSpPr>
          <p:nvPr>
            <p:ph idx="1"/>
          </p:nvPr>
        </p:nvSpPr>
        <p:spPr>
          <a:xfrm>
            <a:off x="457200" y="2045776"/>
            <a:ext cx="8229600" cy="4551874"/>
          </a:xfrm>
        </p:spPr>
        <p:txBody>
          <a:bodyPr>
            <a:normAutofit/>
          </a:bodyPr>
          <a:lstStyle/>
          <a:p>
            <a:pPr marL="0" indent="0">
              <a:buNone/>
              <a:defRPr/>
            </a:pPr>
            <a:r>
              <a:rPr lang="en-GB" altLang="en-US" b="1" dirty="0">
                <a:solidFill>
                  <a:schemeClr val="bg1"/>
                </a:solidFill>
              </a:rPr>
              <a:t>Parishes ‘Go Team’</a:t>
            </a:r>
          </a:p>
          <a:p>
            <a:pPr marL="0" indent="0">
              <a:buNone/>
              <a:defRPr/>
            </a:pPr>
            <a:r>
              <a:rPr lang="en-GB" altLang="en-US" dirty="0">
                <a:solidFill>
                  <a:schemeClr val="bg1"/>
                </a:solidFill>
              </a:rPr>
              <a:t>Team lead: Tony Cook (Bath Archdeaconry)</a:t>
            </a:r>
          </a:p>
          <a:p>
            <a:pPr>
              <a:buNone/>
              <a:defRPr/>
            </a:pPr>
            <a:r>
              <a:rPr lang="en-GB" altLang="en-US" dirty="0">
                <a:solidFill>
                  <a:schemeClr val="bg1"/>
                </a:solidFill>
              </a:rPr>
              <a:t>Cheryl Govier (Wells archdeaconry)</a:t>
            </a:r>
          </a:p>
          <a:p>
            <a:pPr>
              <a:buNone/>
              <a:defRPr/>
            </a:pPr>
            <a:r>
              <a:rPr lang="en-GB" altLang="en-US" dirty="0">
                <a:solidFill>
                  <a:schemeClr val="bg1"/>
                </a:solidFill>
              </a:rPr>
              <a:t>Andy Levett (Taunton archdeaconry)</a:t>
            </a:r>
          </a:p>
          <a:p>
            <a:pPr>
              <a:buNone/>
              <a:defRPr/>
            </a:pPr>
            <a:r>
              <a:rPr lang="en-GB" altLang="en-US" dirty="0">
                <a:solidFill>
                  <a:schemeClr val="bg1"/>
                </a:solidFill>
              </a:rPr>
              <a:t>Admin: Sarah Lockie</a:t>
            </a:r>
          </a:p>
          <a:p>
            <a:pPr>
              <a:buNone/>
              <a:defRPr/>
            </a:pPr>
            <a:endParaRPr lang="en-GB" altLang="en-US" dirty="0">
              <a:solidFill>
                <a:schemeClr val="bg1"/>
              </a:solidFill>
            </a:endParaRPr>
          </a:p>
          <a:p>
            <a:pPr>
              <a:buNone/>
              <a:defRPr/>
            </a:pPr>
            <a:r>
              <a:rPr lang="en-GB" altLang="en-US" b="1" dirty="0">
                <a:solidFill>
                  <a:schemeClr val="bg1"/>
                </a:solidFill>
              </a:rPr>
              <a:t>Chaplaincy in schools</a:t>
            </a:r>
          </a:p>
          <a:p>
            <a:pPr>
              <a:buNone/>
              <a:defRPr/>
            </a:pPr>
            <a:r>
              <a:rPr lang="en-GB" altLang="en-US" dirty="0">
                <a:solidFill>
                  <a:schemeClr val="bg1"/>
                </a:solidFill>
              </a:rPr>
              <a:t>Mike Haslam</a:t>
            </a:r>
          </a:p>
          <a:p>
            <a:pPr eaLnBrk="1" hangingPunct="1">
              <a:defRPr/>
            </a:pPr>
            <a:endParaRPr lang="en-GB" altLang="en-US" sz="2800" dirty="0"/>
          </a:p>
          <a:p>
            <a:pPr eaLnBrk="1" hangingPunct="1">
              <a:defRPr/>
            </a:pPr>
            <a:endParaRPr lang="en-GB" altLang="en-US" sz="2800" dirty="0"/>
          </a:p>
          <a:p>
            <a:pPr marL="0" indent="0" eaLnBrk="1" hangingPunct="1">
              <a:buFont typeface="Arial" panose="020B0604020202020204" pitchFamily="34" charset="0"/>
              <a:buNone/>
              <a:defRPr/>
            </a:pPr>
            <a:endParaRPr lang="en-GB" altLang="en-US" sz="2800" dirty="0"/>
          </a:p>
          <a:p>
            <a:pPr marL="0" indent="0" eaLnBrk="1" hangingPunct="1">
              <a:buFont typeface="Arial" panose="020B0604020202020204" pitchFamily="34" charset="0"/>
              <a:buNone/>
              <a:defRPr/>
            </a:pPr>
            <a:endParaRPr lang="en-GB" altLang="en-US" sz="2800" dirty="0"/>
          </a:p>
          <a:p>
            <a:pPr eaLnBrk="1" hangingPunct="1">
              <a:lnSpc>
                <a:spcPct val="150000"/>
              </a:lnSpc>
              <a:defRPr/>
            </a:pPr>
            <a:endParaRPr lang="en-GB" altLang="en-US" sz="2800" dirty="0">
              <a:latin typeface="Franklin Gothic Book" panose="020B0503020102020204" pitchFamily="34" charset="0"/>
            </a:endParaRPr>
          </a:p>
          <a:p>
            <a:pPr eaLnBrk="1" hangingPunct="1">
              <a:defRPr/>
            </a:pPr>
            <a:endParaRPr lang="en-GB" altLang="en-US" dirty="0">
              <a:latin typeface="Franklin Gothic Book" panose="020B0503020102020204" pitchFamily="34" charset="0"/>
            </a:endParaRPr>
          </a:p>
          <a:p>
            <a:pPr eaLnBrk="1" hangingPunct="1">
              <a:buFont typeface="Wingdings" panose="05000000000000000000" pitchFamily="2" charset="2"/>
              <a:buNone/>
              <a:defRPr/>
            </a:pPr>
            <a:endParaRPr lang="en-GB" altLang="en-US" dirty="0">
              <a:latin typeface="Franklin Gothic Book" panose="020B0503020102020204" pitchFamily="34" charset="0"/>
            </a:endParaRPr>
          </a:p>
        </p:txBody>
      </p:sp>
    </p:spTree>
    <p:extLst>
      <p:ext uri="{BB962C8B-B14F-4D97-AF65-F5344CB8AC3E}">
        <p14:creationId xmlns:p14="http://schemas.microsoft.com/office/powerpoint/2010/main" val="1271849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229600" cy="1613797"/>
          </a:xfrm>
        </p:spPr>
        <p:txBody>
          <a:bodyPr/>
          <a:lstStyle/>
          <a:p>
            <a:r>
              <a:rPr lang="en-GB" altLang="en-US" sz="3600" dirty="0">
                <a:solidFill>
                  <a:srgbClr val="78A22F"/>
                </a:solidFill>
                <a:latin typeface="+mn-lt"/>
              </a:rPr>
              <a:t>2016  C of E  Vision for Education</a:t>
            </a:r>
            <a:br>
              <a:rPr lang="en-GB" altLang="en-US" sz="3600" dirty="0">
                <a:solidFill>
                  <a:srgbClr val="78A22F"/>
                </a:solidFill>
                <a:latin typeface="+mn-lt"/>
              </a:rPr>
            </a:br>
            <a:r>
              <a:rPr lang="en-GB" altLang="en-US" sz="3200" dirty="0">
                <a:solidFill>
                  <a:srgbClr val="78A22F"/>
                </a:solidFill>
                <a:latin typeface="+mn-lt"/>
              </a:rPr>
              <a:t>‘Deeply Christian, Serving the Common Good’</a:t>
            </a:r>
          </a:p>
        </p:txBody>
      </p:sp>
      <p:sp>
        <p:nvSpPr>
          <p:cNvPr id="11267" name="Content Placeholder 2"/>
          <p:cNvSpPr>
            <a:spLocks noGrp="1"/>
          </p:cNvSpPr>
          <p:nvPr>
            <p:ph idx="1"/>
          </p:nvPr>
        </p:nvSpPr>
        <p:spPr>
          <a:xfrm>
            <a:off x="457200" y="1858618"/>
            <a:ext cx="8461948" cy="4527191"/>
          </a:xfrm>
        </p:spPr>
        <p:txBody>
          <a:bodyPr>
            <a:normAutofit/>
          </a:bodyPr>
          <a:lstStyle/>
          <a:p>
            <a:endParaRPr lang="en-GB" altLang="en-US" sz="3200" dirty="0">
              <a:solidFill>
                <a:schemeClr val="bg1"/>
              </a:solidFill>
            </a:endParaRPr>
          </a:p>
          <a:p>
            <a:r>
              <a:rPr lang="en-GB" altLang="en-US" sz="3200" dirty="0"/>
              <a:t>Educating for Wisdom, Knowledge and Skills</a:t>
            </a:r>
          </a:p>
          <a:p>
            <a:r>
              <a:rPr lang="en-GB" altLang="en-US" sz="3200" dirty="0"/>
              <a:t>Educating for Hope and Aspiration</a:t>
            </a:r>
          </a:p>
          <a:p>
            <a:r>
              <a:rPr lang="en-GB" altLang="en-US" sz="3200" dirty="0"/>
              <a:t>Educating for Community and Living Well Together</a:t>
            </a:r>
          </a:p>
          <a:p>
            <a:r>
              <a:rPr lang="en-GB" altLang="en-US" sz="3200" dirty="0"/>
              <a:t>Educating for Dignity and Respect</a:t>
            </a:r>
          </a:p>
          <a:p>
            <a:endParaRPr lang="en-GB" altLang="en-US" sz="1600" dirty="0">
              <a:solidFill>
                <a:schemeClr val="bg1"/>
              </a:solidFill>
            </a:endParaRPr>
          </a:p>
          <a:p>
            <a:pPr marL="0" indent="0">
              <a:buNone/>
            </a:pPr>
            <a:r>
              <a:rPr lang="en-GB" altLang="en-US" sz="1600" dirty="0">
                <a:solidFill>
                  <a:schemeClr val="bg1"/>
                </a:solidFill>
              </a:rPr>
              <a:t>/</a:t>
            </a:r>
          </a:p>
        </p:txBody>
      </p:sp>
      <p:pic>
        <p:nvPicPr>
          <p:cNvPr id="11268"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8938" y="5450772"/>
            <a:ext cx="4487862"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9202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608222" y="101031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BD97FB03-3630-4B33-ACF2-AB00B835D7F2}"/>
              </a:ext>
            </a:extLst>
          </p:cNvPr>
          <p:cNvSpPr/>
          <p:nvPr/>
        </p:nvSpPr>
        <p:spPr>
          <a:xfrm>
            <a:off x="924485" y="94993"/>
            <a:ext cx="6630020" cy="830997"/>
          </a:xfrm>
          <a:prstGeom prst="rect">
            <a:avLst/>
          </a:prstGeom>
          <a:solidFill>
            <a:schemeClr val="bg1"/>
          </a:solidFill>
        </p:spPr>
        <p:txBody>
          <a:bodyPr wrap="none" lIns="91440" tIns="45720" rIns="91440" bIns="45720">
            <a:spAutoFit/>
          </a:bodyPr>
          <a:lstStyle/>
          <a:p>
            <a:r>
              <a:rPr lang="en-US" sz="4800" b="0" cap="none" spc="0" dirty="0">
                <a:ln w="0"/>
                <a:solidFill>
                  <a:srgbClr val="78A22F"/>
                </a:solidFill>
                <a:effectLst>
                  <a:outerShdw blurRad="38100" dist="25400" dir="5400000" algn="ctr" rotWithShape="0">
                    <a:srgbClr val="6E747A">
                      <a:alpha val="43000"/>
                    </a:srgbClr>
                  </a:outerShdw>
                </a:effectLst>
              </a:rPr>
              <a:t>Breakout room </a:t>
            </a:r>
            <a:r>
              <a:rPr lang="en-US" sz="4800" dirty="0">
                <a:ln w="0"/>
                <a:solidFill>
                  <a:srgbClr val="78A22F"/>
                </a:solidFill>
                <a:effectLst>
                  <a:outerShdw blurRad="38100" dist="25400" dir="5400000" algn="ctr" rotWithShape="0">
                    <a:srgbClr val="6E747A">
                      <a:alpha val="43000"/>
                    </a:srgbClr>
                  </a:outerShdw>
                </a:effectLst>
              </a:rPr>
              <a:t>discussion</a:t>
            </a:r>
            <a:endParaRPr lang="en-US" sz="4800" b="0" cap="none" spc="0" dirty="0">
              <a:ln w="0"/>
              <a:solidFill>
                <a:srgbClr val="78A22F"/>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922350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971550" y="5229225"/>
            <a:ext cx="698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2800">
              <a:latin typeface="Franklin Gothic Book" panose="020B0503020102020204" pitchFamily="34" charset="0"/>
            </a:endParaRPr>
          </a:p>
        </p:txBody>
      </p:sp>
      <p:sp>
        <p:nvSpPr>
          <p:cNvPr id="7171" name="Rectangle 10"/>
          <p:cNvSpPr>
            <a:spLocks noGrp="1" noChangeArrowheads="1"/>
          </p:cNvSpPr>
          <p:nvPr>
            <p:ph type="title"/>
          </p:nvPr>
        </p:nvSpPr>
        <p:spPr>
          <a:xfrm>
            <a:off x="457200" y="333375"/>
            <a:ext cx="8229600" cy="1223963"/>
          </a:xfrm>
        </p:spPr>
        <p:txBody>
          <a:bodyPr/>
          <a:lstStyle/>
          <a:p>
            <a:r>
              <a:rPr lang="en-GB" altLang="en-US" sz="3600" dirty="0">
                <a:solidFill>
                  <a:srgbClr val="78A22F"/>
                </a:solidFill>
                <a:latin typeface="+mn-lt"/>
              </a:rPr>
              <a:t>Diocesan Vision</a:t>
            </a:r>
            <a:br>
              <a:rPr lang="en-GB" altLang="en-US" sz="3600" dirty="0">
                <a:solidFill>
                  <a:srgbClr val="78A22F"/>
                </a:solidFill>
                <a:latin typeface="+mn-lt"/>
              </a:rPr>
            </a:br>
            <a:r>
              <a:rPr lang="en-GB" altLang="en-US" sz="3600" dirty="0">
                <a:solidFill>
                  <a:srgbClr val="78A22F"/>
                </a:solidFill>
                <a:latin typeface="+mn-lt"/>
              </a:rPr>
              <a:t>‘Living and Telling the Story’ John 10:10</a:t>
            </a:r>
          </a:p>
        </p:txBody>
      </p:sp>
      <p:sp>
        <p:nvSpPr>
          <p:cNvPr id="2" name="TextBox 1"/>
          <p:cNvSpPr txBox="1"/>
          <p:nvPr/>
        </p:nvSpPr>
        <p:spPr>
          <a:xfrm>
            <a:off x="468313" y="4743855"/>
            <a:ext cx="5040312" cy="1569660"/>
          </a:xfrm>
          <a:prstGeom prst="rect">
            <a:avLst/>
          </a:prstGeom>
          <a:noFill/>
        </p:spPr>
        <p:txBody>
          <a:bodyPr>
            <a:spAutoFit/>
          </a:bodyPr>
          <a:lstStyle/>
          <a:p>
            <a:pPr>
              <a:defRPr/>
            </a:pPr>
            <a:r>
              <a:rPr lang="en-GB" sz="3200" dirty="0">
                <a:latin typeface="+mn-lt"/>
                <a:cs typeface="Arial" charset="0"/>
              </a:rPr>
              <a:t>Who are we?</a:t>
            </a:r>
          </a:p>
          <a:p>
            <a:pPr>
              <a:defRPr/>
            </a:pPr>
            <a:r>
              <a:rPr lang="en-GB" sz="3200" dirty="0">
                <a:latin typeface="+mn-lt"/>
                <a:cs typeface="Arial" charset="0"/>
              </a:rPr>
              <a:t>What are we here for?</a:t>
            </a:r>
          </a:p>
          <a:p>
            <a:pPr>
              <a:defRPr/>
            </a:pPr>
            <a:r>
              <a:rPr lang="en-GB" sz="3200" dirty="0">
                <a:cs typeface="Arial" charset="0"/>
              </a:rPr>
              <a:t>How then do we live?</a:t>
            </a:r>
            <a:endParaRPr lang="en-GB" sz="3200" dirty="0">
              <a:latin typeface="+mn-lt"/>
              <a:cs typeface="Arial" charset="0"/>
            </a:endParaRPr>
          </a:p>
        </p:txBody>
      </p:sp>
      <p:pic>
        <p:nvPicPr>
          <p:cNvPr id="7173" name="Picture 6" descr="displays_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2133600"/>
            <a:ext cx="3287713" cy="281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9150" y="2133600"/>
            <a:ext cx="3654425"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6781975"/>
      </p:ext>
    </p:extLst>
  </p:cSld>
  <p:clrMapOvr>
    <a:masterClrMapping/>
  </p:clrMapOvr>
</p:sld>
</file>

<file path=ppt/theme/theme1.xml><?xml version="1.0" encoding="utf-8"?>
<a:theme xmlns:a="http://schemas.openxmlformats.org/drawingml/2006/main" name="Powerpoint template 1 BLUE (Green inner)">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owerpoint template 1 BLUE (green inner)">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owerpoint template 1 BLUE (Green inner)">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fE ACED NS Header + Subheader">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Inside Pages">
  <a:themeElements>
    <a:clrScheme name="Custom 1">
      <a:dk1>
        <a:sysClr val="windowText" lastClr="000000"/>
      </a:dk1>
      <a:lt1>
        <a:sysClr val="window" lastClr="FFFFFF"/>
      </a:lt1>
      <a:dk2>
        <a:srgbClr val="4A2D72"/>
      </a:dk2>
      <a:lt2>
        <a:srgbClr val="973B8E"/>
      </a:lt2>
      <a:accent1>
        <a:srgbClr val="4A2D72"/>
      </a:accent1>
      <a:accent2>
        <a:srgbClr val="973B8E"/>
      </a:accent2>
      <a:accent3>
        <a:srgbClr val="4A2D72"/>
      </a:accent3>
      <a:accent4>
        <a:srgbClr val="973B8E"/>
      </a:accent4>
      <a:accent5>
        <a:srgbClr val="4A2D72"/>
      </a:accent5>
      <a:accent6>
        <a:srgbClr val="973B8E"/>
      </a:accent6>
      <a:hlink>
        <a:srgbClr val="4A2D72"/>
      </a:hlink>
      <a:folHlink>
        <a:srgbClr val="973B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EEEA182CBFDB42B2D66D8786B902EE" ma:contentTypeVersion="5" ma:contentTypeDescription="Create a new document." ma:contentTypeScope="" ma:versionID="88f87fe7825f9f410da2f8ec172671a9">
  <xsd:schema xmlns:xsd="http://www.w3.org/2001/XMLSchema" xmlns:xs="http://www.w3.org/2001/XMLSchema" xmlns:p="http://schemas.microsoft.com/office/2006/metadata/properties" xmlns:ns2="5215a1fe-d1b5-4244-af2d-4166f023ba2b" targetNamespace="http://schemas.microsoft.com/office/2006/metadata/properties" ma:root="true" ma:fieldsID="d4592ae08a7f5fbe54a84d6ab7c86c59" ns2:_="">
    <xsd:import namespace="5215a1fe-d1b5-4244-af2d-4166f023ba2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15a1fe-d1b5-4244-af2d-4166f023ba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42B44EC-631C-4144-AFEB-D6FB55EDCF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15a1fe-d1b5-4244-af2d-4166f023ba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1E2754-43CE-4718-BE69-177B12E81F61}">
  <ds:schemaRefs>
    <ds:schemaRef ds:uri="http://schemas.microsoft.com/sharepoint/v3/contenttype/forms"/>
  </ds:schemaRefs>
</ds:datastoreItem>
</file>

<file path=customXml/itemProps3.xml><?xml version="1.0" encoding="utf-8"?>
<ds:datastoreItem xmlns:ds="http://schemas.openxmlformats.org/officeDocument/2006/customXml" ds:itemID="{06365417-B9D7-4639-A72F-B61488B0653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201</TotalTime>
  <Words>1066</Words>
  <Application>Microsoft Office PowerPoint</Application>
  <PresentationFormat>On-screen Show (4:3)</PresentationFormat>
  <Paragraphs>216</Paragraphs>
  <Slides>24</Slides>
  <Notes>23</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24</vt:i4>
      </vt:variant>
    </vt:vector>
  </HeadingPairs>
  <TitlesOfParts>
    <vt:vector size="41" baseType="lpstr">
      <vt:lpstr>Arial</vt:lpstr>
      <vt:lpstr>Calibri</vt:lpstr>
      <vt:lpstr>Calibri Light</vt:lpstr>
      <vt:lpstr>Cambria</vt:lpstr>
      <vt:lpstr>Droid Serif</vt:lpstr>
      <vt:lpstr>Franklin Gothic Book</vt:lpstr>
      <vt:lpstr>Gill Sans MT</vt:lpstr>
      <vt:lpstr>Sue Ellen Francisco</vt:lpstr>
      <vt:lpstr>Symbol</vt:lpstr>
      <vt:lpstr>Times New Roman</vt:lpstr>
      <vt:lpstr>Wingdings</vt:lpstr>
      <vt:lpstr>Powerpoint template 1 BLUE (Green inner)</vt:lpstr>
      <vt:lpstr>Office Theme</vt:lpstr>
      <vt:lpstr>1_Powerpoint template 1 BLUE (green inner)</vt:lpstr>
      <vt:lpstr>Powerpoint template 1 BLUE (Green inner)</vt:lpstr>
      <vt:lpstr>Office Theme</vt:lpstr>
      <vt:lpstr>Inside Pages</vt:lpstr>
      <vt:lpstr>Introduction to Working in a Church School or Academy</vt:lpstr>
      <vt:lpstr>Reflection and Prayer</vt:lpstr>
      <vt:lpstr>PowerPoint Presentation</vt:lpstr>
      <vt:lpstr>The Diocese of Bath and Wells</vt:lpstr>
      <vt:lpstr>Education Department Director of Education –  Ed Gregory (PA to Director  - Helen Garrett)  Schools Team (01749 670777) </vt:lpstr>
      <vt:lpstr>Education Department ….. </vt:lpstr>
      <vt:lpstr>2016  C of E  Vision for Education ‘Deeply Christian, Serving the Common Good’</vt:lpstr>
      <vt:lpstr>PowerPoint Presentation</vt:lpstr>
      <vt:lpstr>Diocesan Vision ‘Living and Telling the Story’ John 10:10</vt:lpstr>
      <vt:lpstr>Your school vision!</vt:lpstr>
      <vt:lpstr>Your School’s Christian Values</vt:lpstr>
      <vt:lpstr>Diocesan Education Team Priorities</vt:lpstr>
      <vt:lpstr>SIAMS (Statutory Inspection of   Anglican and Methodist Schools) - the single, overarching inspection question</vt:lpstr>
      <vt:lpstr>PowerPoint Presentation</vt:lpstr>
      <vt:lpstr>PowerPoint Presentation</vt:lpstr>
      <vt:lpstr>PowerPoint Presentation</vt:lpstr>
      <vt:lpstr>Religious Education</vt:lpstr>
      <vt:lpstr>PowerPoint Presentation</vt:lpstr>
      <vt:lpstr>PowerPoint Presentation</vt:lpstr>
      <vt:lpstr>Spiritual Development</vt:lpstr>
      <vt:lpstr>PowerPoint Presentation</vt:lpstr>
      <vt:lpstr>Prayer of commission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Working in a Church School or Academy</dc:title>
  <dc:creator>Karen Sancto</dc:creator>
  <cp:lastModifiedBy>Helen Garrett</cp:lastModifiedBy>
  <cp:revision>20</cp:revision>
  <dcterms:created xsi:type="dcterms:W3CDTF">2020-10-02T15:23:52Z</dcterms:created>
  <dcterms:modified xsi:type="dcterms:W3CDTF">2020-11-10T16:19:40Z</dcterms:modified>
</cp:coreProperties>
</file>