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28"/>
  </p:notesMasterIdLst>
  <p:sldIdLst>
    <p:sldId id="261" r:id="rId6"/>
    <p:sldId id="257" r:id="rId7"/>
    <p:sldId id="350" r:id="rId8"/>
    <p:sldId id="263" r:id="rId9"/>
    <p:sldId id="351" r:id="rId10"/>
    <p:sldId id="353" r:id="rId11"/>
    <p:sldId id="354" r:id="rId12"/>
    <p:sldId id="360" r:id="rId13"/>
    <p:sldId id="273" r:id="rId14"/>
    <p:sldId id="274" r:id="rId15"/>
    <p:sldId id="361" r:id="rId16"/>
    <p:sldId id="356" r:id="rId17"/>
    <p:sldId id="347" r:id="rId18"/>
    <p:sldId id="352" r:id="rId19"/>
    <p:sldId id="267" r:id="rId20"/>
    <p:sldId id="359" r:id="rId21"/>
    <p:sldId id="268" r:id="rId22"/>
    <p:sldId id="357" r:id="rId23"/>
    <p:sldId id="270" r:id="rId24"/>
    <p:sldId id="358" r:id="rId25"/>
    <p:sldId id="272" r:id="rId26"/>
    <p:sldId id="26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3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A22F"/>
    <a:srgbClr val="004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55473" autoAdjust="0"/>
  </p:normalViewPr>
  <p:slideViewPr>
    <p:cSldViewPr snapToGrid="0" snapToObjects="1">
      <p:cViewPr varScale="1">
        <p:scale>
          <a:sx n="40" d="100"/>
          <a:sy n="40" d="100"/>
        </p:scale>
        <p:origin x="2250" y="42"/>
      </p:cViewPr>
      <p:guideLst>
        <p:guide orient="horz" pos="2160"/>
        <p:guide pos="53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13025-5FCB-4283-8E7A-3DAB495F8CBE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479D8-C4B4-4D48-8276-4782B54922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88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AD404-CA95-425B-8C0D-F2B08FDF22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43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752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007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138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15EC6-5745-4080-9F09-022E2C9CF4B9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4611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20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414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469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04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434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174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7808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4244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981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AD404-CA95-425B-8C0D-F2B08FDF22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063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231EB-9AA4-447E-BA24-A7E4EF0CF9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723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217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066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495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611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912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79D8-C4B4-4D48-8276-4782B54922A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5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90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77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22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04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6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25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08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2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98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6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9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95CCF-45A9-D247-9898-8F48A86B9C1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0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thandwells.org.uk/supporting-children/school-effectiveness/re-collective-worship-and-spirituality/spiritual-developmen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Horton,_Gloucestershir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url=https%3A%2F%2Fslideplayer.com%2Fslide%2F7511866%2F&amp;psig=AOvVaw3Ls_3F6dd0LU74MdyMH1tQ&amp;ust=1603218456554000&amp;source=images&amp;cd=vfe&amp;ved=0CAIQjRxqFwoTCPD2lq-kwewCFQAAAAAdAAAAABAJ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pauline.dodds@bathwells.anglican.or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an.chandler@bathwells.anglican.org" TargetMode="External"/><Relationship Id="rId5" Type="http://schemas.openxmlformats.org/officeDocument/2006/relationships/hyperlink" Target="mailto:david.williams@bathwells.anglican.org" TargetMode="External"/><Relationship Id="rId4" Type="http://schemas.openxmlformats.org/officeDocument/2006/relationships/hyperlink" Target="mailto:karen.sancto@bathwells.anglican.or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url=https%3A%2F%2Fcofefoundation.contentfiles.net%2Fmedia%2Fassets%2Ffile%2FChurch_of_England_Vision_for_Education_-_2016_jdYA7EO.pdf&amp;psig=AOvVaw0Owo3xY4zU34G69Hty_jtE&amp;ust=1603290790734000&amp;source=images&amp;cd=vfe&amp;ved=0CAIQjRxqFwoTCIjazeOxw-wCFQAAAAAdAAAAABA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214" y="1044038"/>
            <a:ext cx="8296410" cy="1655762"/>
          </a:xfrm>
        </p:spPr>
        <p:txBody>
          <a:bodyPr>
            <a:normAutofit fontScale="90000"/>
          </a:bodyPr>
          <a:lstStyle/>
          <a:p>
            <a:pPr algn="l"/>
            <a:br>
              <a:rPr lang="en-US" sz="5500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</a:br>
            <a:br>
              <a:rPr lang="en-US" sz="5500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5500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Headteacher Induction</a:t>
            </a:r>
            <a:br>
              <a:rPr lang="en-US" sz="5500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</a:br>
            <a:endParaRPr lang="en-US" sz="2200" dirty="0">
              <a:solidFill>
                <a:schemeClr val="bg1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375" y="3429000"/>
            <a:ext cx="8127250" cy="242597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3000" dirty="0">
                <a:solidFill>
                  <a:schemeClr val="bg1"/>
                </a:solidFill>
              </a:rPr>
              <a:t>General guidance for the session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Please mute your microphone unless you are addressing the group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If you have any questions, please type them in to the chat box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Please amend your name details so we know how to address you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3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342901"/>
            <a:ext cx="7772400" cy="129540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Diocesan Board of Education:</a:t>
            </a:r>
            <a:br>
              <a:rPr lang="en-US" sz="36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36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 Strategic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1638301"/>
            <a:ext cx="7739788" cy="487679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Diocese: Living and Telling the story</a:t>
            </a:r>
          </a:p>
          <a:p>
            <a:pPr algn="l"/>
            <a:endParaRPr lang="en-GB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Education Department: That they might have life in all its fulness’ John 10:10</a:t>
            </a:r>
          </a:p>
          <a:p>
            <a:pPr algn="l"/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Aims to serve and support schools and parishes across the diocese </a:t>
            </a:r>
            <a:endParaRPr lang="en-GB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Key priorities: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All church schools are sustainable and providing highest quality education for all pupils and enabling all individuals to flourish.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All church schools offering clear pathways to distinctly Christian support or activities</a:t>
            </a:r>
          </a:p>
          <a:p>
            <a:pPr algn="l"/>
            <a:endParaRPr lang="en-US" sz="2800" dirty="0"/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491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157F2-1C79-4369-8A63-BBD299C64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3800"/>
            <a:ext cx="7886700" cy="4419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3600" dirty="0"/>
              <a:t>‘A Christian approach to  education, not an approach to educating Christians’ </a:t>
            </a:r>
            <a:br>
              <a:rPr lang="en-GB" altLang="en-US" sz="4400" dirty="0"/>
            </a:br>
            <a:r>
              <a:rPr lang="en-GB" altLang="en-US" sz="3600" dirty="0"/>
              <a:t>                        </a:t>
            </a:r>
            <a:br>
              <a:rPr lang="en-GB" altLang="en-US" sz="3600" dirty="0"/>
            </a:br>
            <a:r>
              <a:rPr lang="en-GB" altLang="en-US" sz="2400" dirty="0"/>
              <a:t>Justin </a:t>
            </a:r>
            <a:r>
              <a:rPr lang="en-GB" altLang="en-US" sz="2400" dirty="0" err="1"/>
              <a:t>Welby</a:t>
            </a:r>
            <a:r>
              <a:rPr lang="en-GB" altLang="en-US" sz="2400" dirty="0"/>
              <a:t> </a:t>
            </a:r>
            <a:r>
              <a:rPr lang="en-GB" altLang="en-US" sz="2400"/>
              <a:t>- </a:t>
            </a:r>
            <a:r>
              <a:rPr lang="en-GB" altLang="en-US" sz="2400" i="1"/>
              <a:t>Archbishop </a:t>
            </a:r>
            <a:r>
              <a:rPr lang="en-GB" altLang="en-US" sz="2400" i="1" dirty="0"/>
              <a:t>of Canterbury, Autumn 2016</a:t>
            </a:r>
            <a:br>
              <a:rPr lang="en-GB" altLang="en-US" sz="2400" i="1" dirty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37249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F5A46-A7EB-40B9-B502-B8D86B955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78A22F"/>
                </a:solidFill>
                <a:latin typeface="Cambria" panose="02040503050406030204" pitchFamily="18" charset="0"/>
              </a:rPr>
              <a:t>SIAMS - Section 48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5CC7D-DC17-48CE-9789-8DEDD38DF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13992"/>
            <a:ext cx="7886700" cy="4178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In ‘normal’ times:</a:t>
            </a:r>
          </a:p>
          <a:p>
            <a:r>
              <a:rPr lang="en-GB" sz="3200" dirty="0"/>
              <a:t>Inspection every 5 years</a:t>
            </a:r>
          </a:p>
          <a:p>
            <a:r>
              <a:rPr lang="en-GB" sz="3200" dirty="0"/>
              <a:t>One inspector, one day, one week’s notice</a:t>
            </a:r>
          </a:p>
          <a:p>
            <a:endParaRPr lang="en-GB" sz="3200" dirty="0"/>
          </a:p>
          <a:p>
            <a:pPr marL="0" indent="0">
              <a:buNone/>
            </a:pPr>
            <a:r>
              <a:rPr lang="en-GB" sz="3200" dirty="0"/>
              <a:t>‘How effective is the school’s Christian </a:t>
            </a:r>
            <a:r>
              <a:rPr lang="en-GB" sz="3200" i="1" dirty="0"/>
              <a:t>vision</a:t>
            </a:r>
            <a:r>
              <a:rPr lang="en-GB" sz="3200" dirty="0"/>
              <a:t>, established and promoted by </a:t>
            </a:r>
            <a:r>
              <a:rPr lang="en-GB" sz="3200" i="1" dirty="0"/>
              <a:t>leadership</a:t>
            </a:r>
            <a:r>
              <a:rPr lang="en-GB" sz="3200" dirty="0"/>
              <a:t> at all levels in enabling pupils and adults to </a:t>
            </a:r>
            <a:r>
              <a:rPr lang="en-GB" sz="3200" i="1" dirty="0"/>
              <a:t>flourish?’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17E121-B540-4783-A198-417252131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615" y="365126"/>
            <a:ext cx="2170369" cy="29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39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516-1515-40D4-B994-1949D614E855}" type="slidenum">
              <a:rPr lang="en-GB" altLang="en-US" smtClean="0"/>
              <a:pPr/>
              <a:t>13</a:t>
            </a:fld>
            <a:endParaRPr lang="en-GB" altLang="en-US"/>
          </a:p>
        </p:txBody>
      </p:sp>
      <p:sp>
        <p:nvSpPr>
          <p:cNvPr id="4" name="Hexagon 3"/>
          <p:cNvSpPr/>
          <p:nvPr/>
        </p:nvSpPr>
        <p:spPr>
          <a:xfrm>
            <a:off x="3195836" y="2385289"/>
            <a:ext cx="2661660" cy="2051823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Hexagon 4"/>
          <p:cNvSpPr/>
          <p:nvPr/>
        </p:nvSpPr>
        <p:spPr>
          <a:xfrm>
            <a:off x="3275855" y="191580"/>
            <a:ext cx="2376264" cy="1962877"/>
          </a:xfrm>
          <a:prstGeom prst="hexagon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Hexagon 6"/>
          <p:cNvSpPr/>
          <p:nvPr/>
        </p:nvSpPr>
        <p:spPr>
          <a:xfrm>
            <a:off x="6156176" y="4064409"/>
            <a:ext cx="2755962" cy="2160240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xagon 7"/>
          <p:cNvSpPr/>
          <p:nvPr/>
        </p:nvSpPr>
        <p:spPr>
          <a:xfrm>
            <a:off x="3275855" y="4667944"/>
            <a:ext cx="2523425" cy="2076452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/>
          <p:cNvSpPr/>
          <p:nvPr/>
        </p:nvSpPr>
        <p:spPr>
          <a:xfrm>
            <a:off x="190160" y="1173019"/>
            <a:ext cx="2520280" cy="2246770"/>
          </a:xfrm>
          <a:prstGeom prst="hex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xagon 9"/>
          <p:cNvSpPr/>
          <p:nvPr/>
        </p:nvSpPr>
        <p:spPr>
          <a:xfrm>
            <a:off x="172716" y="4148906"/>
            <a:ext cx="2666224" cy="2207444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5576" y="1412776"/>
            <a:ext cx="165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Strand 7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Religious Education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35896" y="191580"/>
            <a:ext cx="20162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  Strand 2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Wisdom, Knowledge, Skills</a:t>
            </a:r>
          </a:p>
        </p:txBody>
      </p:sp>
      <p:sp>
        <p:nvSpPr>
          <p:cNvPr id="13" name="Hexagon 12"/>
          <p:cNvSpPr/>
          <p:nvPr/>
        </p:nvSpPr>
        <p:spPr>
          <a:xfrm>
            <a:off x="6012160" y="1187323"/>
            <a:ext cx="2808312" cy="232798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732239" y="1173021"/>
            <a:ext cx="21798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Strand 3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Hope, Aspiration, Courageous advocacy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5896" y="2564904"/>
            <a:ext cx="1872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  Strand 1</a:t>
            </a:r>
          </a:p>
          <a:p>
            <a:r>
              <a:rPr lang="en-GB" sz="2800" dirty="0">
                <a:latin typeface="Calibri" panose="020F0502020204030204" pitchFamily="34" charset="0"/>
              </a:rPr>
              <a:t>Vision and Leadership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3201" y="4148906"/>
            <a:ext cx="23589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  Strand 4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Community and Living Well Together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35897" y="4780012"/>
            <a:ext cx="18722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  Strand 5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Dignity and Respect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1560" y="4148906"/>
            <a:ext cx="1910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  Strand 6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Collective Worship</a:t>
            </a:r>
          </a:p>
        </p:txBody>
      </p:sp>
    </p:spTree>
    <p:extLst>
      <p:ext uri="{BB962C8B-B14F-4D97-AF65-F5344CB8AC3E}">
        <p14:creationId xmlns:p14="http://schemas.microsoft.com/office/powerpoint/2010/main" val="4887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504"/>
    </mc:Choice>
    <mc:Fallback xmlns="">
      <p:transition spd="slow" advTm="12550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27FF0-0EAD-4E50-9BE8-57B59BF5F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78A22F"/>
                </a:solidFill>
                <a:latin typeface="Cambria" panose="02040503050406030204" pitchFamily="18" charset="0"/>
              </a:rPr>
              <a:t>SIAMS - Section 48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14B61-6138-4C82-8007-9862E630D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 ‘now time’:</a:t>
            </a:r>
          </a:p>
          <a:p>
            <a:r>
              <a:rPr lang="en-GB" dirty="0"/>
              <a:t>Lots of unknowns!</a:t>
            </a:r>
          </a:p>
          <a:p>
            <a:r>
              <a:rPr lang="en-GB" dirty="0"/>
              <a:t>No inspections since March 2020, no definite restart</a:t>
            </a:r>
          </a:p>
          <a:p>
            <a:r>
              <a:rPr lang="en-GB" dirty="0"/>
              <a:t>Schools to tell their ‘</a:t>
            </a:r>
            <a:r>
              <a:rPr lang="en-GB" dirty="0" err="1"/>
              <a:t>Covid</a:t>
            </a:r>
            <a:r>
              <a:rPr lang="en-GB" dirty="0"/>
              <a:t> story’ of flourishing and well-being</a:t>
            </a:r>
          </a:p>
          <a:p>
            <a:r>
              <a:rPr lang="en-GB" dirty="0"/>
              <a:t>How is your  school’s Christian vision been lived out during </a:t>
            </a:r>
            <a:r>
              <a:rPr lang="en-GB" dirty="0" err="1"/>
              <a:t>Covid</a:t>
            </a:r>
            <a:r>
              <a:rPr lang="en-GB" dirty="0"/>
              <a:t>? -what is the impact?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176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7772400" cy="1259999"/>
          </a:xfrm>
        </p:spPr>
        <p:txBody>
          <a:bodyPr anchor="t">
            <a:normAutofit/>
          </a:bodyPr>
          <a:lstStyle/>
          <a:p>
            <a:pPr algn="l"/>
            <a:r>
              <a:rPr lang="en-US" sz="50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Collective Worship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1979999"/>
            <a:ext cx="7739788" cy="4098071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78A22F"/>
                </a:solidFill>
              </a:rPr>
              <a:t>•</a:t>
            </a:r>
            <a:r>
              <a:rPr lang="en-US" sz="3200" dirty="0"/>
              <a:t> What is the ethos of CW in your school?</a:t>
            </a:r>
          </a:p>
          <a:p>
            <a:pPr algn="l"/>
            <a:r>
              <a:rPr lang="en-US" sz="3200" dirty="0">
                <a:solidFill>
                  <a:srgbClr val="78A22F"/>
                </a:solidFill>
              </a:rPr>
              <a:t>•</a:t>
            </a:r>
            <a:r>
              <a:rPr lang="en-US" sz="3200" dirty="0"/>
              <a:t> Legal position</a:t>
            </a:r>
          </a:p>
          <a:p>
            <a:pPr algn="l"/>
            <a:r>
              <a:rPr lang="en-US" sz="3200" dirty="0">
                <a:solidFill>
                  <a:srgbClr val="78A22F"/>
                </a:solidFill>
              </a:rPr>
              <a:t>•</a:t>
            </a:r>
            <a:r>
              <a:rPr lang="en-US" sz="3200" dirty="0"/>
              <a:t> SIAMS expectations</a:t>
            </a:r>
          </a:p>
          <a:p>
            <a:pPr algn="l"/>
            <a:r>
              <a:rPr lang="en-US" sz="3200" dirty="0">
                <a:solidFill>
                  <a:srgbClr val="78A22F"/>
                </a:solidFill>
              </a:rPr>
              <a:t>•</a:t>
            </a:r>
            <a:r>
              <a:rPr lang="en-US" sz="3200" dirty="0"/>
              <a:t> How is it resourced?</a:t>
            </a:r>
          </a:p>
          <a:p>
            <a:pPr algn="l"/>
            <a:r>
              <a:rPr lang="en-US" sz="3200" dirty="0">
                <a:solidFill>
                  <a:srgbClr val="78A22F"/>
                </a:solidFill>
              </a:rPr>
              <a:t>•</a:t>
            </a:r>
            <a:r>
              <a:rPr lang="en-US" sz="3200" dirty="0"/>
              <a:t> Dilemmas and rational</a:t>
            </a:r>
          </a:p>
          <a:p>
            <a:pPr algn="l"/>
            <a:endParaRPr lang="en-US" sz="3200" dirty="0"/>
          </a:p>
        </p:txBody>
      </p:sp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AA2A2252-9220-41A3-981E-1DA67CB9D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43" y="3916841"/>
            <a:ext cx="3937751" cy="294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25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7772400" cy="1259999"/>
          </a:xfrm>
        </p:spPr>
        <p:txBody>
          <a:bodyPr anchor="t">
            <a:normAutofit/>
          </a:bodyPr>
          <a:lstStyle/>
          <a:p>
            <a:pPr algn="l"/>
            <a:r>
              <a:rPr lang="en-US" sz="50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Spiritual Leadership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531" y="1979999"/>
            <a:ext cx="7993257" cy="4098071"/>
          </a:xfrm>
        </p:spPr>
        <p:txBody>
          <a:bodyPr>
            <a:normAutofit fontScale="92500"/>
          </a:bodyPr>
          <a:lstStyle/>
          <a:p>
            <a:pPr algn="l"/>
            <a:r>
              <a:rPr lang="en-US" sz="3200" dirty="0">
                <a:solidFill>
                  <a:srgbClr val="78A22F"/>
                </a:solidFill>
              </a:rPr>
              <a:t>•</a:t>
            </a:r>
            <a:r>
              <a:rPr lang="en-US" sz="3200" dirty="0"/>
              <a:t> What is spiritual leadership? Is it important?</a:t>
            </a:r>
          </a:p>
          <a:p>
            <a:pPr algn="l"/>
            <a:r>
              <a:rPr lang="en-US" sz="3200" dirty="0">
                <a:solidFill>
                  <a:srgbClr val="78A22F"/>
                </a:solidFill>
              </a:rPr>
              <a:t>•</a:t>
            </a:r>
            <a:r>
              <a:rPr lang="en-US" sz="3200" dirty="0"/>
              <a:t> Staff definition of spirituality</a:t>
            </a:r>
          </a:p>
          <a:p>
            <a:pPr algn="l"/>
            <a:r>
              <a:rPr lang="en-US" sz="3200" dirty="0">
                <a:solidFill>
                  <a:srgbClr val="78A22F"/>
                </a:solidFill>
              </a:rPr>
              <a:t>•</a:t>
            </a:r>
            <a:r>
              <a:rPr lang="en-US" sz="3200" dirty="0"/>
              <a:t> Website page for support and resources: </a:t>
            </a:r>
            <a:r>
              <a:rPr lang="en-US" sz="3200" dirty="0">
                <a:hlinkClick r:id="rId3"/>
              </a:rPr>
              <a:t>https://www.bathandwells.org.uk/supporting-children/school-effectiveness/re-collective-worship-and-spirituality/spiritual-development/</a:t>
            </a:r>
            <a:endParaRPr lang="en-US" sz="3200" dirty="0"/>
          </a:p>
          <a:p>
            <a:pPr algn="l"/>
            <a:r>
              <a:rPr lang="en-US" sz="3200" dirty="0">
                <a:solidFill>
                  <a:srgbClr val="78A22F"/>
                </a:solidFill>
              </a:rPr>
              <a:t>•</a:t>
            </a:r>
            <a:r>
              <a:rPr lang="en-US" sz="3200" dirty="0"/>
              <a:t> Planned and unplanned opportunities</a:t>
            </a:r>
          </a:p>
          <a:p>
            <a:pPr algn="l"/>
            <a:r>
              <a:rPr lang="en-US" sz="3200" dirty="0">
                <a:solidFill>
                  <a:srgbClr val="78A22F"/>
                </a:solidFill>
              </a:rPr>
              <a:t>•</a:t>
            </a:r>
            <a:r>
              <a:rPr lang="en-US" sz="3200" dirty="0"/>
              <a:t> Windows, Mirrors, Doors model</a:t>
            </a:r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2960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7772400" cy="1259999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50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School Organisation support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1979999"/>
            <a:ext cx="7739788" cy="4098071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Land &amp; Legal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Capital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Admissions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Academies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Governance</a:t>
            </a:r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8802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999" y="720000"/>
            <a:ext cx="8106759" cy="1259999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Schools and parishes in partnership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1979999"/>
            <a:ext cx="7739788" cy="4098071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Questions to ask:</a:t>
            </a:r>
          </a:p>
          <a:p>
            <a:pPr algn="l"/>
            <a:endParaRPr lang="en-US" sz="3200" dirty="0">
              <a:solidFill>
                <a:srgbClr val="78A22F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Have we got an effective partnership with our local church/es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What would we like the relationship to look like?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What might be  the blocks?</a:t>
            </a:r>
          </a:p>
          <a:p>
            <a:pPr algn="l"/>
            <a:endParaRPr lang="en-US" sz="3200" dirty="0"/>
          </a:p>
        </p:txBody>
      </p:sp>
      <p:pic>
        <p:nvPicPr>
          <p:cNvPr id="5" name="Picture 4" descr="A large stone building with a clock tower in the middle of a field&#10;&#10;Description automatically generated">
            <a:extLst>
              <a:ext uri="{FF2B5EF4-FFF2-40B4-BE49-F238E27FC236}">
                <a16:creationId xmlns:a16="http://schemas.microsoft.com/office/drawing/2014/main" id="{9C5DCCF4-C329-4773-8F0F-77CF9D8C3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18015" y="5014530"/>
            <a:ext cx="2133886" cy="162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72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7772400" cy="1259999"/>
          </a:xfrm>
        </p:spPr>
        <p:txBody>
          <a:bodyPr anchor="t">
            <a:normAutofit/>
          </a:bodyPr>
          <a:lstStyle/>
          <a:p>
            <a:pPr algn="l"/>
            <a:r>
              <a:rPr lang="en-US" sz="50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Resources &amp; Key Events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1979999"/>
            <a:ext cx="7739788" cy="4098071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78A22F"/>
                </a:solidFill>
              </a:rPr>
              <a:t>•</a:t>
            </a:r>
            <a:r>
              <a:rPr lang="en-US" sz="3200" dirty="0"/>
              <a:t> Bath and Wells website</a:t>
            </a:r>
          </a:p>
          <a:p>
            <a:pPr algn="l"/>
            <a:r>
              <a:rPr lang="en-US" sz="3200" dirty="0">
                <a:solidFill>
                  <a:srgbClr val="78A22F"/>
                </a:solidFill>
              </a:rPr>
              <a:t>•</a:t>
            </a:r>
            <a:r>
              <a:rPr lang="en-US" sz="3200" dirty="0"/>
              <a:t> CEEO (National Society)</a:t>
            </a:r>
          </a:p>
          <a:p>
            <a:pPr algn="l"/>
            <a:r>
              <a:rPr lang="en-US" sz="3200" dirty="0">
                <a:solidFill>
                  <a:srgbClr val="78A22F"/>
                </a:solidFill>
              </a:rPr>
              <a:t>•</a:t>
            </a:r>
            <a:r>
              <a:rPr lang="en-US" sz="3200" dirty="0"/>
              <a:t> Events – Pilgrim days, HT conference, Heads and Chairs briefings</a:t>
            </a:r>
          </a:p>
          <a:p>
            <a:pPr algn="l"/>
            <a:r>
              <a:rPr lang="en-US" sz="3200" dirty="0">
                <a:solidFill>
                  <a:srgbClr val="78A22F"/>
                </a:solidFill>
              </a:rPr>
              <a:t>•</a:t>
            </a:r>
            <a:r>
              <a:rPr lang="en-US" sz="3200" dirty="0"/>
              <a:t> BW School newsletter – who do you share it with?</a:t>
            </a:r>
          </a:p>
          <a:p>
            <a:pPr algn="l"/>
            <a:r>
              <a:rPr lang="en-US" sz="3200" dirty="0">
                <a:solidFill>
                  <a:srgbClr val="78A22F"/>
                </a:solidFill>
              </a:rPr>
              <a:t>•</a:t>
            </a:r>
            <a:r>
              <a:rPr lang="en-US" sz="3200" dirty="0">
                <a:solidFill>
                  <a:prstClr val="black"/>
                </a:solidFill>
              </a:rPr>
              <a:t> BW school advisers</a:t>
            </a:r>
            <a:endParaRPr lang="en-US" sz="3200" dirty="0"/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1618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7772400" cy="1259999"/>
          </a:xfrm>
        </p:spPr>
        <p:txBody>
          <a:bodyPr anchor="t">
            <a:normAutofit/>
          </a:bodyPr>
          <a:lstStyle/>
          <a:p>
            <a:pPr algn="l"/>
            <a:r>
              <a:rPr lang="en-US" sz="50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Welcome and introductions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1979999"/>
            <a:ext cx="7739788" cy="4098071"/>
          </a:xfrm>
        </p:spPr>
        <p:txBody>
          <a:bodyPr>
            <a:normAutofit/>
          </a:bodyPr>
          <a:lstStyle/>
          <a:p>
            <a:pPr algn="l"/>
            <a:endParaRPr lang="en-US" sz="3200" dirty="0"/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105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7772400" cy="1259999"/>
          </a:xfrm>
        </p:spPr>
        <p:txBody>
          <a:bodyPr anchor="t">
            <a:normAutofit/>
          </a:bodyPr>
          <a:lstStyle/>
          <a:p>
            <a:pPr algn="l"/>
            <a:r>
              <a:rPr lang="en-US" sz="50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Wellbeing – </a:t>
            </a:r>
            <a:r>
              <a:rPr lang="en-US" sz="36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looking after your self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1660849"/>
            <a:ext cx="7739788" cy="4417221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Connect / be Active / Learn / Give /  Pay attention</a:t>
            </a:r>
          </a:p>
          <a:p>
            <a:pPr algn="l"/>
            <a:endParaRPr lang="en-US" sz="2800" dirty="0"/>
          </a:p>
          <a:p>
            <a:pPr algn="l"/>
            <a:r>
              <a:rPr lang="en-US" sz="2800" b="1" u="sng" dirty="0"/>
              <a:t>C</a:t>
            </a:r>
            <a:r>
              <a:rPr lang="en-US" sz="2800" dirty="0"/>
              <a:t>onnect / </a:t>
            </a:r>
            <a:r>
              <a:rPr lang="en-US" sz="2800" b="1" u="sng" dirty="0"/>
              <a:t>L</a:t>
            </a:r>
            <a:r>
              <a:rPr lang="en-US" sz="2800" dirty="0"/>
              <a:t>earn / be </a:t>
            </a:r>
            <a:r>
              <a:rPr lang="en-US" sz="2800" b="1" u="sng" dirty="0"/>
              <a:t>A</a:t>
            </a:r>
            <a:r>
              <a:rPr lang="en-US" sz="2800" dirty="0"/>
              <a:t>ctive / </a:t>
            </a:r>
            <a:r>
              <a:rPr lang="en-US" sz="2800" b="1" u="sng" dirty="0"/>
              <a:t>N</a:t>
            </a:r>
            <a:r>
              <a:rPr lang="en-US" sz="2800" dirty="0"/>
              <a:t>otice / </a:t>
            </a:r>
            <a:r>
              <a:rPr lang="en-US" sz="2800" b="1" u="sng" dirty="0"/>
              <a:t>G</a:t>
            </a:r>
            <a:r>
              <a:rPr lang="en-US" sz="2800" dirty="0"/>
              <a:t>ive / </a:t>
            </a:r>
            <a:r>
              <a:rPr lang="en-US" sz="2800" b="1" u="sng" dirty="0"/>
              <a:t>E</a:t>
            </a:r>
            <a:r>
              <a:rPr lang="en-US" sz="2800" dirty="0"/>
              <a:t>at well / </a:t>
            </a:r>
            <a:r>
              <a:rPr lang="en-US" sz="2800" b="1" u="sng" dirty="0"/>
              <a:t>R</a:t>
            </a:r>
            <a:r>
              <a:rPr lang="en-US" sz="2800" dirty="0"/>
              <a:t>elax / </a:t>
            </a:r>
            <a:r>
              <a:rPr lang="en-US" sz="2800" b="1" u="sng" dirty="0"/>
              <a:t>S</a:t>
            </a:r>
            <a:r>
              <a:rPr lang="en-US" sz="2800" dirty="0"/>
              <a:t>leep</a:t>
            </a:r>
          </a:p>
        </p:txBody>
      </p:sp>
      <p:pic>
        <p:nvPicPr>
          <p:cNvPr id="4" name="Picture 3" descr="HEADTEACHERS AS RESERVOIRS OF HOPE Alan Flintham Education Consultant and  National College Research Associate. - ppt download">
            <a:hlinkClick r:id="rId3" tgtFrame="&quot;_blank&quot;"/>
            <a:extLst>
              <a:ext uri="{FF2B5EF4-FFF2-40B4-BE49-F238E27FC236}">
                <a16:creationId xmlns:a16="http://schemas.microsoft.com/office/drawing/2014/main" id="{B20F6115-E1B0-4AFF-AA8F-C7ADDD1A644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997" y="4058817"/>
            <a:ext cx="2972005" cy="2276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342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7772400" cy="1259999"/>
          </a:xfrm>
        </p:spPr>
        <p:txBody>
          <a:bodyPr anchor="t">
            <a:normAutofit/>
          </a:bodyPr>
          <a:lstStyle/>
          <a:p>
            <a:pPr algn="l"/>
            <a:r>
              <a:rPr lang="en-US" sz="50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Any questions?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1979999"/>
            <a:ext cx="7739788" cy="4098071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Key contacts</a:t>
            </a:r>
          </a:p>
          <a:p>
            <a:pPr algn="l"/>
            <a:r>
              <a:rPr lang="en-US" sz="3200" dirty="0">
                <a:hlinkClick r:id="rId3"/>
              </a:rPr>
              <a:t>pauline.dodds@bathwells.anglican.org</a:t>
            </a:r>
            <a:r>
              <a:rPr lang="en-US" sz="3200" dirty="0"/>
              <a:t> </a:t>
            </a:r>
          </a:p>
          <a:p>
            <a:pPr algn="l"/>
            <a:r>
              <a:rPr lang="en-US" sz="3200" dirty="0">
                <a:hlinkClick r:id="rId4"/>
              </a:rPr>
              <a:t>karen.sancto@bathwells.anglican.org</a:t>
            </a:r>
            <a:endParaRPr lang="en-US" sz="3200" dirty="0"/>
          </a:p>
          <a:p>
            <a:pPr algn="l"/>
            <a:r>
              <a:rPr lang="en-US" sz="3200" dirty="0">
                <a:hlinkClick r:id="rId5"/>
              </a:rPr>
              <a:t>david.williams@bathwells.anglican.org</a:t>
            </a:r>
            <a:endParaRPr lang="en-US" sz="3200" dirty="0"/>
          </a:p>
          <a:p>
            <a:pPr algn="l"/>
            <a:endParaRPr lang="en-US" sz="3200" dirty="0"/>
          </a:p>
          <a:p>
            <a:pPr algn="l"/>
            <a:r>
              <a:rPr lang="en-US" sz="3200" dirty="0">
                <a:hlinkClick r:id="rId6"/>
              </a:rPr>
              <a:t>jan.chandler@bathwells.anglican.org</a:t>
            </a:r>
            <a:endParaRPr lang="en-US" sz="3200" dirty="0"/>
          </a:p>
          <a:p>
            <a:pPr algn="l"/>
            <a:endParaRPr lang="en-US" sz="3200" dirty="0"/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7897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7772400" cy="1259999"/>
          </a:xfrm>
        </p:spPr>
        <p:txBody>
          <a:bodyPr anchor="t"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1570414"/>
            <a:ext cx="7739788" cy="4567586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bg1"/>
                </a:solidFill>
              </a:rPr>
              <a:t>You will have received an email with a link to the following:</a:t>
            </a:r>
          </a:p>
          <a:p>
            <a:pPr algn="l"/>
            <a:endParaRPr lang="en-US" sz="3300" dirty="0">
              <a:solidFill>
                <a:schemeClr val="bg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bg1"/>
                </a:solidFill>
              </a:rPr>
              <a:t>Feedback form – we would really like to hear what you think of our training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bg1"/>
                </a:solidFill>
              </a:rPr>
              <a:t>The power-point slides used in this session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bg1"/>
                </a:solidFill>
              </a:rPr>
              <a:t>Any resources referred to in this session </a:t>
            </a:r>
          </a:p>
          <a:p>
            <a:pPr algn="l"/>
            <a:endParaRPr lang="en-US" sz="3300" dirty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bg1"/>
                </a:solidFill>
              </a:rPr>
              <a:t>Further CPD opportunities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300">
                <a:solidFill>
                  <a:schemeClr val="bg1"/>
                </a:solidFill>
              </a:rPr>
              <a:t>Please visit </a:t>
            </a:r>
            <a:r>
              <a:rPr lang="en-US" sz="3300" dirty="0">
                <a:solidFill>
                  <a:schemeClr val="bg1"/>
                </a:solidFill>
              </a:rPr>
              <a:t>our website for more in</a:t>
            </a:r>
            <a:r>
              <a:rPr lang="en-US" sz="3300" dirty="0">
                <a:solidFill>
                  <a:schemeClr val="bg2"/>
                </a:solidFill>
              </a:rPr>
              <a:t>formation </a:t>
            </a:r>
            <a:r>
              <a:rPr lang="en-GB" sz="3300" dirty="0">
                <a:solidFill>
                  <a:schemeClr val="bg2"/>
                </a:solidFill>
              </a:rPr>
              <a:t>www.bathandwells.org.uk/supporting-children/</a:t>
            </a:r>
            <a:endParaRPr lang="en-US" sz="3300" dirty="0">
              <a:solidFill>
                <a:schemeClr val="bg2"/>
              </a:solidFill>
            </a:endParaRPr>
          </a:p>
          <a:p>
            <a:pPr algn="l"/>
            <a:endParaRPr lang="en-US" sz="3200" dirty="0">
              <a:solidFill>
                <a:schemeClr val="bg1"/>
              </a:solidFill>
            </a:endParaRPr>
          </a:p>
          <a:p>
            <a:pPr algn="l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0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E2C34-F813-4F96-AF5C-EF4B8E21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061886"/>
          </a:xfrm>
        </p:spPr>
        <p:txBody>
          <a:bodyPr anchor="b">
            <a:normAutofit/>
          </a:bodyPr>
          <a:lstStyle/>
          <a:p>
            <a:r>
              <a:rPr lang="en-GB" sz="4000" dirty="0">
                <a:solidFill>
                  <a:srgbClr val="78A22F"/>
                </a:solidFill>
                <a:latin typeface="Cambria" panose="02040503050406030204" pitchFamily="18" charset="0"/>
              </a:rPr>
              <a:t>Reflection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529646-966D-449B-9109-6317B2EAE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6" r="9486" b="3"/>
          <a:stretch/>
        </p:blipFill>
        <p:spPr bwMode="auto">
          <a:xfrm rot="5400000">
            <a:off x="4283479" y="1627989"/>
            <a:ext cx="4341964" cy="41241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61408-2433-42A3-874C-CB028B0A5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1735495"/>
            <a:ext cx="3214371" cy="48422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Lord God, you are always with me.                                              </a:t>
            </a:r>
          </a:p>
          <a:p>
            <a:pPr marL="0" indent="0">
              <a:buNone/>
            </a:pPr>
            <a:r>
              <a:rPr lang="en-US" sz="2400" dirty="0"/>
              <a:t>You are with me by day and by night.                             </a:t>
            </a:r>
          </a:p>
          <a:p>
            <a:pPr marL="0" indent="0">
              <a:buNone/>
            </a:pPr>
            <a:r>
              <a:rPr lang="en-US" sz="2400" dirty="0"/>
              <a:t>You are with me when I am happy and when I am sad. </a:t>
            </a:r>
          </a:p>
          <a:p>
            <a:pPr marL="0" indent="0">
              <a:buNone/>
            </a:pPr>
            <a:r>
              <a:rPr lang="en-US" sz="2400" dirty="0"/>
              <a:t>You are with me when I am peaceful and when I am anxious.</a:t>
            </a:r>
          </a:p>
          <a:p>
            <a:pPr marL="0" indent="0">
              <a:buNone/>
            </a:pPr>
            <a:r>
              <a:rPr lang="en-US" sz="2400" dirty="0"/>
              <a:t>Help me to be still, to remember and be thankful.</a:t>
            </a:r>
          </a:p>
          <a:p>
            <a:pPr marL="0" indent="0">
              <a:buNone/>
            </a:pPr>
            <a:r>
              <a:rPr lang="en-US" sz="2400" dirty="0"/>
              <a:t>Amen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62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7772400" cy="1259999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50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Aims and what we will cover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2106" y="1588113"/>
            <a:ext cx="8012686" cy="488733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78A22F"/>
                </a:solidFill>
              </a:rPr>
              <a:t>•</a:t>
            </a:r>
            <a:r>
              <a:rPr lang="en-US" dirty="0"/>
              <a:t> Introduction to the diocese and ed team</a:t>
            </a:r>
          </a:p>
          <a:p>
            <a:pPr algn="l"/>
            <a:r>
              <a:rPr lang="en-US" dirty="0">
                <a:solidFill>
                  <a:srgbClr val="78A22F"/>
                </a:solidFill>
              </a:rPr>
              <a:t>•</a:t>
            </a:r>
            <a:r>
              <a:rPr lang="en-US" dirty="0"/>
              <a:t> Church schools in context</a:t>
            </a:r>
          </a:p>
          <a:p>
            <a:pPr algn="l"/>
            <a:r>
              <a:rPr lang="en-US" dirty="0">
                <a:solidFill>
                  <a:srgbClr val="78A22F"/>
                </a:solidFill>
              </a:rPr>
              <a:t>•</a:t>
            </a:r>
            <a:r>
              <a:rPr lang="en-US" dirty="0"/>
              <a:t> </a:t>
            </a:r>
            <a:r>
              <a:rPr lang="en-US" dirty="0" err="1"/>
              <a:t>CoE</a:t>
            </a:r>
            <a:r>
              <a:rPr lang="en-US" dirty="0"/>
              <a:t> Vision for Education</a:t>
            </a:r>
          </a:p>
          <a:p>
            <a:pPr algn="l"/>
            <a:r>
              <a:rPr lang="en-US" dirty="0">
                <a:solidFill>
                  <a:srgbClr val="78A22F"/>
                </a:solidFill>
              </a:rPr>
              <a:t>•</a:t>
            </a:r>
            <a:r>
              <a:rPr lang="en-US" dirty="0"/>
              <a:t> SIAMS</a:t>
            </a:r>
          </a:p>
          <a:p>
            <a:pPr lvl="0" algn="l"/>
            <a:r>
              <a:rPr lang="en-US" dirty="0">
                <a:solidFill>
                  <a:srgbClr val="78A22F"/>
                </a:solidFill>
              </a:rPr>
              <a:t>• </a:t>
            </a:r>
            <a:r>
              <a:rPr lang="en-US" dirty="0"/>
              <a:t>Collective worship</a:t>
            </a:r>
            <a:endParaRPr lang="en-US" dirty="0">
              <a:solidFill>
                <a:srgbClr val="78A22F"/>
              </a:solidFill>
            </a:endParaRPr>
          </a:p>
          <a:p>
            <a:pPr lvl="0" algn="l"/>
            <a:r>
              <a:rPr lang="en-US" dirty="0">
                <a:solidFill>
                  <a:srgbClr val="78A22F"/>
                </a:solidFill>
              </a:rPr>
              <a:t>•</a:t>
            </a:r>
            <a:r>
              <a:rPr lang="en-US" dirty="0">
                <a:solidFill>
                  <a:prstClr val="black"/>
                </a:solidFill>
              </a:rPr>
              <a:t> Spiritual leadership</a:t>
            </a:r>
          </a:p>
          <a:p>
            <a:pPr lvl="0" algn="l"/>
            <a:r>
              <a:rPr lang="en-US" dirty="0">
                <a:solidFill>
                  <a:srgbClr val="78A22F"/>
                </a:solidFill>
              </a:rPr>
              <a:t>•</a:t>
            </a:r>
            <a:r>
              <a:rPr lang="en-US" dirty="0">
                <a:solidFill>
                  <a:prstClr val="black"/>
                </a:solidFill>
              </a:rPr>
              <a:t> Premises and capital, admissions, governance and academies</a:t>
            </a:r>
          </a:p>
          <a:p>
            <a:pPr lvl="0" algn="l"/>
            <a:r>
              <a:rPr lang="en-US" dirty="0">
                <a:solidFill>
                  <a:srgbClr val="78A22F"/>
                </a:solidFill>
              </a:rPr>
              <a:t>•</a:t>
            </a:r>
            <a:r>
              <a:rPr lang="en-US" dirty="0">
                <a:solidFill>
                  <a:prstClr val="black"/>
                </a:solidFill>
              </a:rPr>
              <a:t> Parish and school partnership</a:t>
            </a:r>
          </a:p>
          <a:p>
            <a:pPr lvl="0" algn="l"/>
            <a:r>
              <a:rPr lang="en-US" dirty="0">
                <a:solidFill>
                  <a:srgbClr val="78A22F"/>
                </a:solidFill>
              </a:rPr>
              <a:t>•</a:t>
            </a:r>
            <a:r>
              <a:rPr lang="en-US" dirty="0">
                <a:solidFill>
                  <a:prstClr val="black"/>
                </a:solidFill>
              </a:rPr>
              <a:t> Resources, support and key events</a:t>
            </a:r>
          </a:p>
          <a:p>
            <a:pPr lvl="0" algn="l"/>
            <a:r>
              <a:rPr lang="en-US" dirty="0">
                <a:solidFill>
                  <a:srgbClr val="78A22F"/>
                </a:solidFill>
              </a:rPr>
              <a:t>•</a:t>
            </a:r>
            <a:r>
              <a:rPr lang="en-US" dirty="0">
                <a:solidFill>
                  <a:prstClr val="black"/>
                </a:solidFill>
              </a:rPr>
              <a:t> Well-being</a:t>
            </a:r>
          </a:p>
          <a:p>
            <a:pPr lvl="0" algn="l"/>
            <a:endParaRPr lang="en-US" dirty="0">
              <a:solidFill>
                <a:prstClr val="black"/>
              </a:solidFill>
            </a:endParaRPr>
          </a:p>
          <a:p>
            <a:pPr lvl="0" algn="l"/>
            <a:endParaRPr lang="en-US" dirty="0"/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560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66" y="363893"/>
            <a:ext cx="2989616" cy="181946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kern="1200" dirty="0">
                <a:solidFill>
                  <a:srgbClr val="78A22F"/>
                </a:solidFill>
                <a:latin typeface="Cambria" panose="02040503050406030204" pitchFamily="18" charset="0"/>
              </a:rPr>
              <a:t>Diocese of Bath and Wells </a:t>
            </a:r>
          </a:p>
        </p:txBody>
      </p:sp>
      <p:pic>
        <p:nvPicPr>
          <p:cNvPr id="1026" name="Picture 2" descr="Old Deanery in Wells sold to fund new purpose-built diocesan offices">
            <a:extLst>
              <a:ext uri="{FF2B5EF4-FFF2-40B4-BE49-F238E27FC236}">
                <a16:creationId xmlns:a16="http://schemas.microsoft.com/office/drawing/2014/main" id="{C554968F-D4FD-4FA8-9BD6-75282FBDC76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 r="3" b="6830"/>
          <a:stretch/>
        </p:blipFill>
        <p:spPr bwMode="auto">
          <a:xfrm>
            <a:off x="4572000" y="363894"/>
            <a:ext cx="4422942" cy="282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626365" y="2183362"/>
            <a:ext cx="3628393" cy="431074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/>
            <a:endParaRPr lang="en-US" sz="3200" dirty="0"/>
          </a:p>
          <a:p>
            <a:pPr marL="0"/>
            <a:endParaRPr lang="en-US" sz="3200" dirty="0"/>
          </a:p>
          <a:p>
            <a:pPr marL="0"/>
            <a:r>
              <a:rPr lang="en-US" sz="3200" dirty="0"/>
              <a:t>183 church schools and academies</a:t>
            </a:r>
          </a:p>
          <a:p>
            <a:r>
              <a:rPr lang="en-US" sz="3200" dirty="0"/>
              <a:t>18 MATs</a:t>
            </a:r>
          </a:p>
          <a:p>
            <a:r>
              <a:rPr lang="en-US" sz="3200" dirty="0"/>
              <a:t>4 local authorities </a:t>
            </a:r>
          </a:p>
          <a:p>
            <a:r>
              <a:rPr lang="en-US" sz="3200" dirty="0"/>
              <a:t>3 archdeaconries</a:t>
            </a:r>
          </a:p>
          <a:p>
            <a:r>
              <a:rPr lang="en-US" sz="3200" dirty="0"/>
              <a:t>3 teams</a:t>
            </a:r>
          </a:p>
          <a:p>
            <a:endParaRPr lang="en-US" sz="1700" dirty="0"/>
          </a:p>
        </p:txBody>
      </p:sp>
      <p:pic>
        <p:nvPicPr>
          <p:cNvPr id="1028" name="Picture 4" descr="House Building Uk High Resolution Stock Photography and Images - Page 5 -  Alamy">
            <a:extLst>
              <a:ext uri="{FF2B5EF4-FFF2-40B4-BE49-F238E27FC236}">
                <a16:creationId xmlns:a16="http://schemas.microsoft.com/office/drawing/2014/main" id="{534A9DA2-F65B-4455-A470-184020216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 b="7613"/>
          <a:stretch/>
        </p:blipFill>
        <p:spPr bwMode="auto">
          <a:xfrm>
            <a:off x="4572000" y="3671956"/>
            <a:ext cx="4422942" cy="282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993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49FB8-2CE6-496E-8466-0D91C8B4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78A22F"/>
                </a:solidFill>
                <a:latin typeface="Cambria" panose="02040503050406030204" pitchFamily="18" charset="0"/>
              </a:rPr>
              <a:t>Who’s who?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396532-8416-46EF-AE5F-7C7ED4B7C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5576"/>
            <a:ext cx="7886700" cy="54024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/>
              <a:t>Director of Education: Ed Gregory</a:t>
            </a:r>
          </a:p>
          <a:p>
            <a:pPr marL="0" indent="0" algn="ctr">
              <a:buNone/>
            </a:pPr>
            <a:r>
              <a:rPr lang="en-GB" dirty="0"/>
              <a:t>(PA - Helen Garett)</a:t>
            </a:r>
          </a:p>
          <a:p>
            <a:pPr marL="0" indent="0">
              <a:buNone/>
            </a:pPr>
            <a:r>
              <a:rPr lang="en-GB" sz="3200" b="1" dirty="0"/>
              <a:t>School Effectiveness Team</a:t>
            </a:r>
          </a:p>
          <a:p>
            <a:r>
              <a:rPr lang="en-GB" sz="3200" dirty="0"/>
              <a:t>Team Leader - David Williams (Bath archdeaconry)</a:t>
            </a:r>
          </a:p>
          <a:p>
            <a:r>
              <a:rPr lang="en-GB" sz="3200" dirty="0"/>
              <a:t>Pauline Dodds (Wells archdeaconry)</a:t>
            </a:r>
          </a:p>
          <a:p>
            <a:r>
              <a:rPr lang="en-GB" sz="3200" dirty="0"/>
              <a:t>Karen Sancto (Taunton archdeaconry)</a:t>
            </a:r>
          </a:p>
          <a:p>
            <a:r>
              <a:rPr lang="en-GB" sz="3200" dirty="0"/>
              <a:t>Jeremy Hellier (secondary RE)</a:t>
            </a:r>
          </a:p>
          <a:p>
            <a:r>
              <a:rPr lang="en-GB" sz="3200" dirty="0"/>
              <a:t>Jan Chandler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26242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CF262-B922-4CF8-82C5-5BA04D798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78A22F"/>
                </a:solidFill>
                <a:latin typeface="Cambria" panose="02040503050406030204" pitchFamily="18" charset="0"/>
              </a:rPr>
              <a:t>Who’s Who?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34A7C-24AF-42F1-893C-FEAD8AD3B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/>
              <a:t>School Organisation  Team</a:t>
            </a:r>
          </a:p>
          <a:p>
            <a:r>
              <a:rPr lang="en-GB" sz="3200" dirty="0"/>
              <a:t>Team leader - Suzanne MacDonald</a:t>
            </a:r>
          </a:p>
          <a:p>
            <a:r>
              <a:rPr lang="en-GB" sz="3200" dirty="0"/>
              <a:t>Claire Hudson (governance and capital)</a:t>
            </a:r>
          </a:p>
          <a:p>
            <a:r>
              <a:rPr lang="en-GB" sz="3200" dirty="0"/>
              <a:t>Vicky Christophers (admissions and foundation     appointments) </a:t>
            </a:r>
          </a:p>
          <a:p>
            <a:r>
              <a:rPr lang="en-GB" sz="3200" dirty="0"/>
              <a:t>Tina Wilkes (academies adviser)  </a:t>
            </a:r>
          </a:p>
        </p:txBody>
      </p:sp>
    </p:spTree>
    <p:extLst>
      <p:ext uri="{BB962C8B-B14F-4D97-AF65-F5344CB8AC3E}">
        <p14:creationId xmlns:p14="http://schemas.microsoft.com/office/powerpoint/2010/main" val="108219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373224"/>
            <a:ext cx="7772400" cy="1287625"/>
          </a:xfrm>
        </p:spPr>
        <p:txBody>
          <a:bodyPr anchor="t">
            <a:normAutofit fontScale="90000"/>
          </a:bodyPr>
          <a:lstStyle/>
          <a:p>
            <a:r>
              <a:rPr lang="en-US" sz="36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Church schools in context</a:t>
            </a:r>
            <a:br>
              <a:rPr lang="en-US" sz="36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28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How would a visitor know that your school is a church school?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1660847"/>
            <a:ext cx="7739788" cy="4985279"/>
          </a:xfrm>
        </p:spPr>
        <p:txBody>
          <a:bodyPr>
            <a:normAutofit fontScale="92500" lnSpcReduction="10000"/>
          </a:bodyPr>
          <a:lstStyle/>
          <a:p>
            <a:pPr algn="l" eaLnBrk="1" hangingPunct="1">
              <a:buFont typeface="Wingdings" panose="05000000000000000000" pitchFamily="2" charset="2"/>
              <a:buNone/>
            </a:pPr>
            <a:r>
              <a:rPr lang="en-GB" altLang="en-US" sz="3000" dirty="0"/>
              <a:t>Your school’s Christian foundation: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GB" altLang="en-US" sz="3000" dirty="0"/>
              <a:t>A distinctive history and heritage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GB" altLang="en-US" sz="3000" dirty="0"/>
              <a:t>A distinctive language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altLang="en-US" sz="2600" dirty="0"/>
              <a:t>Trust deed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altLang="en-US" sz="2600" dirty="0"/>
              <a:t>Christian vision, values &amp; ethos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GB" altLang="en-US" sz="3000" dirty="0"/>
              <a:t>An identity rooted in a Christian tradition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GB" altLang="en-US" sz="3000" dirty="0"/>
              <a:t>Foundation governors, but the corporate responsibility of </a:t>
            </a:r>
            <a:r>
              <a:rPr lang="en-GB" altLang="en-US" sz="3000" u="sng" dirty="0"/>
              <a:t>all</a:t>
            </a:r>
            <a:r>
              <a:rPr lang="en-GB" altLang="en-US" sz="3000" dirty="0"/>
              <a:t> governors for the school as a church school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GB" altLang="en-US" sz="3000" dirty="0"/>
              <a:t>MAT foundation members, directors or trustees and governors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GB" altLang="en-US" sz="3000" dirty="0"/>
              <a:t>Partnership with local church and wider church</a:t>
            </a:r>
            <a:endParaRPr lang="en-US" altLang="en-US" sz="3000" dirty="0"/>
          </a:p>
          <a:p>
            <a:pPr algn="l"/>
            <a:endParaRPr lang="en-US" sz="3000" dirty="0"/>
          </a:p>
          <a:p>
            <a:pPr algn="l"/>
            <a:endParaRPr lang="en-US" sz="3200" dirty="0"/>
          </a:p>
          <a:p>
            <a:pPr algn="l"/>
            <a:endParaRPr lang="en-US" sz="3200" dirty="0"/>
          </a:p>
        </p:txBody>
      </p:sp>
      <p:pic>
        <p:nvPicPr>
          <p:cNvPr id="9" name="Picture 2" descr="1513">
            <a:extLst>
              <a:ext uri="{FF2B5EF4-FFF2-40B4-BE49-F238E27FC236}">
                <a16:creationId xmlns:a16="http://schemas.microsoft.com/office/drawing/2014/main" id="{DC3FF453-B871-4AD8-81AA-DF1A75B9C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322" y="1193657"/>
            <a:ext cx="2047438" cy="147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833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6216" y="552182"/>
            <a:ext cx="4499130" cy="334313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500" dirty="0">
                <a:latin typeface="Cambria" charset="0"/>
                <a:ea typeface="Cambria" charset="0"/>
                <a:cs typeface="Cambria" charset="0"/>
              </a:rPr>
              <a:t>Church of England Vision for Education – March 2016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6216" y="4067032"/>
            <a:ext cx="4499130" cy="2067068"/>
          </a:xfrm>
          <a:noFill/>
        </p:spPr>
        <p:txBody>
          <a:bodyPr>
            <a:normAutofit lnSpcReduction="10000"/>
          </a:bodyPr>
          <a:lstStyle/>
          <a:p>
            <a:pPr algn="l" defTabSz="457200"/>
            <a:r>
              <a:rPr lang="en-GB" sz="2000" dirty="0"/>
              <a:t>Educating for:</a:t>
            </a:r>
          </a:p>
          <a:p>
            <a:pPr marL="285750" indent="-285750" algn="l" defTabSz="457200">
              <a:buFont typeface="Arial" panose="020B0604020202020204" pitchFamily="34" charset="0"/>
              <a:buChar char="•"/>
            </a:pPr>
            <a:r>
              <a:rPr lang="en-GB" sz="2000" b="1" dirty="0"/>
              <a:t>Wisdom</a:t>
            </a:r>
            <a:r>
              <a:rPr lang="en-GB" sz="2000" dirty="0"/>
              <a:t>, knowledge and skills</a:t>
            </a:r>
          </a:p>
          <a:p>
            <a:pPr marL="285750" indent="-285750" algn="l" defTabSz="457200">
              <a:buFont typeface="Arial" panose="020B0604020202020204" pitchFamily="34" charset="0"/>
              <a:buChar char="•"/>
            </a:pPr>
            <a:r>
              <a:rPr lang="en-GB" sz="2000" b="1" dirty="0"/>
              <a:t>Hope</a:t>
            </a:r>
            <a:r>
              <a:rPr lang="en-GB" sz="2000" dirty="0"/>
              <a:t> and aspiration, courageous advocacy </a:t>
            </a:r>
          </a:p>
          <a:p>
            <a:pPr marL="285750" indent="-285750" algn="l" defTabSz="457200">
              <a:buFont typeface="Arial" panose="020B0604020202020204" pitchFamily="34" charset="0"/>
              <a:buChar char="•"/>
            </a:pPr>
            <a:r>
              <a:rPr lang="en-GB" sz="2000" b="1" dirty="0"/>
              <a:t>Community</a:t>
            </a:r>
            <a:r>
              <a:rPr lang="en-GB" sz="2000" dirty="0"/>
              <a:t> and living well together</a:t>
            </a:r>
          </a:p>
          <a:p>
            <a:pPr marL="285750" indent="-285750" algn="l" defTabSz="457200">
              <a:buFont typeface="Arial" panose="020B0604020202020204" pitchFamily="34" charset="0"/>
              <a:buChar char="•"/>
            </a:pPr>
            <a:r>
              <a:rPr lang="en-GB" sz="2000" b="1" dirty="0"/>
              <a:t>Dignity</a:t>
            </a:r>
            <a:r>
              <a:rPr lang="en-GB" sz="2000" dirty="0"/>
              <a:t> and respect </a:t>
            </a:r>
          </a:p>
          <a:p>
            <a:pPr algn="l"/>
            <a:endParaRPr lang="en-US" sz="2000" dirty="0"/>
          </a:p>
          <a:p>
            <a:pPr algn="l"/>
            <a:endParaRPr lang="en-US" sz="2000" dirty="0"/>
          </a:p>
        </p:txBody>
      </p:sp>
      <p:pic>
        <p:nvPicPr>
          <p:cNvPr id="4" name="Picture 3" descr="Church of England Vision for Education">
            <a:hlinkClick r:id="rId3" tgtFrame="&quot;_blank&quot;"/>
            <a:extLst>
              <a:ext uri="{FF2B5EF4-FFF2-40B4-BE49-F238E27FC236}">
                <a16:creationId xmlns:a16="http://schemas.microsoft.com/office/drawing/2014/main" id="{F815654D-7678-4854-BCE6-060E8EC1CBE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r="17539" b="-1"/>
          <a:stretch/>
        </p:blipFill>
        <p:spPr bwMode="auto">
          <a:xfrm>
            <a:off x="20" y="10"/>
            <a:ext cx="3744733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676851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 1 BLUE (Green inner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EEEA182CBFDB42B2D66D8786B902EE" ma:contentTypeVersion="5" ma:contentTypeDescription="Create a new document." ma:contentTypeScope="" ma:versionID="88f87fe7825f9f410da2f8ec172671a9">
  <xsd:schema xmlns:xsd="http://www.w3.org/2001/XMLSchema" xmlns:xs="http://www.w3.org/2001/XMLSchema" xmlns:p="http://schemas.microsoft.com/office/2006/metadata/properties" xmlns:ns2="5215a1fe-d1b5-4244-af2d-4166f023ba2b" targetNamespace="http://schemas.microsoft.com/office/2006/metadata/properties" ma:root="true" ma:fieldsID="d4592ae08a7f5fbe54a84d6ab7c86c59" ns2:_="">
    <xsd:import namespace="5215a1fe-d1b5-4244-af2d-4166f023ba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5a1fe-d1b5-4244-af2d-4166f023ba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365417-B9D7-4639-A72F-B61488B0653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5215a1fe-d1b5-4244-af2d-4166f023ba2b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41E2754-43CE-4718-BE69-177B12E81F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2B44EC-631C-4144-AFEB-D6FB55EDCF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15a1fe-d1b5-4244-af2d-4166f023ba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1 BLUE (green inner) (5)</Template>
  <TotalTime>124</TotalTime>
  <Words>960</Words>
  <Application>Microsoft Office PowerPoint</Application>
  <PresentationFormat>On-screen Show (4:3)</PresentationFormat>
  <Paragraphs>173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Wingdings</vt:lpstr>
      <vt:lpstr>Powerpoint template 1 BLUE (Green inner)</vt:lpstr>
      <vt:lpstr>Office Theme</vt:lpstr>
      <vt:lpstr>  Headteacher Induction </vt:lpstr>
      <vt:lpstr>Welcome and introductions </vt:lpstr>
      <vt:lpstr>Reflection</vt:lpstr>
      <vt:lpstr>Aims and what we will cover </vt:lpstr>
      <vt:lpstr>Diocese of Bath and Wells </vt:lpstr>
      <vt:lpstr>Who’s who?</vt:lpstr>
      <vt:lpstr>Who’s Who?</vt:lpstr>
      <vt:lpstr>Church schools in context How would a visitor know that your school is a church school? </vt:lpstr>
      <vt:lpstr>Church of England Vision for Education – March 2016</vt:lpstr>
      <vt:lpstr>Diocesan Board of Education:  Strategic plan</vt:lpstr>
      <vt:lpstr>‘A Christian approach to  education, not an approach to educating Christians’                           Justin Welby - Archbishop of Canterbury, Autumn 2016 </vt:lpstr>
      <vt:lpstr>SIAMS - Section 48</vt:lpstr>
      <vt:lpstr>PowerPoint Presentation</vt:lpstr>
      <vt:lpstr>SIAMS - Section 48</vt:lpstr>
      <vt:lpstr>Collective Worship</vt:lpstr>
      <vt:lpstr>Spiritual Leadership </vt:lpstr>
      <vt:lpstr>School Organisation support </vt:lpstr>
      <vt:lpstr>Schools and parishes in partnership</vt:lpstr>
      <vt:lpstr>Resources &amp; Key Events </vt:lpstr>
      <vt:lpstr>Wellbeing – looking after your self </vt:lpstr>
      <vt:lpstr>Any questions? </vt:lpstr>
      <vt:lpstr>Thank you</vt:lpstr>
    </vt:vector>
  </TitlesOfParts>
  <Company>Diocese Bath &amp; Wells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session Name and job title of presenter</dc:title>
  <dc:creator>Vicky Christophers1</dc:creator>
  <cp:lastModifiedBy>David</cp:lastModifiedBy>
  <cp:revision>24</cp:revision>
  <dcterms:created xsi:type="dcterms:W3CDTF">2020-09-10T08:17:24Z</dcterms:created>
  <dcterms:modified xsi:type="dcterms:W3CDTF">2020-10-22T08:57:08Z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0x010100B9EEEA182CBFDB42B2D66D8786B902EE</vt:lpwstr>
  </property>
</Properties>
</file>