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Lst>
  <p:notesMasterIdLst>
    <p:notesMasterId r:id="rId32"/>
  </p:notesMasterIdLst>
  <p:sldIdLst>
    <p:sldId id="256" r:id="rId8"/>
    <p:sldId id="339" r:id="rId9"/>
    <p:sldId id="346" r:id="rId10"/>
    <p:sldId id="262" r:id="rId11"/>
    <p:sldId id="343" r:id="rId12"/>
    <p:sldId id="258" r:id="rId13"/>
    <p:sldId id="340" r:id="rId14"/>
    <p:sldId id="263" r:id="rId15"/>
    <p:sldId id="272" r:id="rId16"/>
    <p:sldId id="271" r:id="rId17"/>
    <p:sldId id="265" r:id="rId18"/>
    <p:sldId id="266" r:id="rId19"/>
    <p:sldId id="344" r:id="rId20"/>
    <p:sldId id="318" r:id="rId21"/>
    <p:sldId id="305" r:id="rId22"/>
    <p:sldId id="321" r:id="rId23"/>
    <p:sldId id="309" r:id="rId24"/>
    <p:sldId id="319" r:id="rId25"/>
    <p:sldId id="320" r:id="rId26"/>
    <p:sldId id="307" r:id="rId27"/>
    <p:sldId id="311" r:id="rId28"/>
    <p:sldId id="316" r:id="rId29"/>
    <p:sldId id="334" r:id="rId30"/>
    <p:sldId id="2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33" autoAdjust="0"/>
  </p:normalViewPr>
  <p:slideViewPr>
    <p:cSldViewPr snapToGrid="0">
      <p:cViewPr varScale="1">
        <p:scale>
          <a:sx n="48" d="100"/>
          <a:sy n="48" d="100"/>
        </p:scale>
        <p:origin x="2016" y="48"/>
      </p:cViewPr>
      <p:guideLst>
        <p:guide orient="horz" pos="2160"/>
        <p:guide pos="532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B2666-53F1-4AD7-91D7-45FC7DDCF4C1}" type="datetimeFigureOut">
              <a:rPr lang="en-GB" smtClean="0"/>
              <a:t>15/03/2021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912E2-8A52-4EAF-B39C-1146E4B45035}" type="slidenum">
              <a:rPr lang="en-GB" smtClean="0"/>
              <a:t>‹#›</a:t>
            </a:fld>
            <a:endParaRPr lang="en-GB"/>
          </a:p>
        </p:txBody>
      </p:sp>
    </p:spTree>
    <p:extLst>
      <p:ext uri="{BB962C8B-B14F-4D97-AF65-F5344CB8AC3E}">
        <p14:creationId xmlns:p14="http://schemas.microsoft.com/office/powerpoint/2010/main" val="353416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94912E2-8A52-4EAF-B39C-1146E4B45035}" type="slidenum">
              <a:rPr lang="en-GB" smtClean="0"/>
              <a:t>1</a:t>
            </a:fld>
            <a:endParaRPr lang="en-GB"/>
          </a:p>
        </p:txBody>
      </p:sp>
    </p:spTree>
    <p:extLst>
      <p:ext uri="{BB962C8B-B14F-4D97-AF65-F5344CB8AC3E}">
        <p14:creationId xmlns:p14="http://schemas.microsoft.com/office/powerpoint/2010/main" val="299627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6032F9E-9A3F-4951-8399-E6A3A0D697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0CB075F-FC54-46B3-B7A8-D94C1B60EF0D}"/>
              </a:ext>
            </a:extLst>
          </p:cNvPr>
          <p:cNvSpPr>
            <a:spLocks noGrp="1"/>
          </p:cNvSpPr>
          <p:nvPr>
            <p:ph type="body" idx="1"/>
          </p:nvPr>
        </p:nvSpPr>
        <p:spPr/>
        <p:txBody>
          <a:bodyPr/>
          <a:lstStyle/>
          <a:p>
            <a:pPr marL="0" indent="0" algn="l">
              <a:buFont typeface="Arial" panose="020B0604020202020204" pitchFamily="34" charset="0"/>
              <a:buNone/>
            </a:pPr>
            <a:endParaRPr lang="en-GB" sz="1200" dirty="0"/>
          </a:p>
          <a:p>
            <a:pPr marL="457200" indent="-457200" algn="l">
              <a:buFont typeface="Arial" panose="020B0604020202020204" pitchFamily="34" charset="0"/>
              <a:buChar char="•"/>
            </a:pPr>
            <a:endParaRPr lang="en-GB" sz="1200" dirty="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A3526C-8245-482D-B886-81FC1CA74292}"/>
              </a:ext>
            </a:extLst>
          </p:cNvPr>
          <p:cNvSpPr>
            <a:spLocks noGrp="1"/>
          </p:cNvSpPr>
          <p:nvPr>
            <p:ph type="body" idx="1"/>
          </p:nvPr>
        </p:nvSpPr>
        <p:spPr/>
        <p:txBody>
          <a:bodyPr/>
          <a:lstStyle/>
          <a:p>
            <a:pPr marL="0" indent="0" algn="l">
              <a:buFont typeface="Arial" panose="020B0604020202020204" pitchFamily="34" charset="0"/>
              <a:buNone/>
            </a:pPr>
            <a:endParaRPr lang="en-GB" sz="2800" dirty="0"/>
          </a:p>
          <a:p>
            <a:pPr marL="457200" indent="-457200" algn="l">
              <a:buFont typeface="Arial" panose="020B0604020202020204" pitchFamily="34" charset="0"/>
              <a:buChar char="•"/>
            </a:pPr>
            <a:endParaRPr lang="en-GB" sz="2800" dirty="0"/>
          </a:p>
          <a:p>
            <a:pPr marL="914400" lvl="1" indent="-457200" algn="l">
              <a:buFont typeface="Arial" panose="020B0604020202020204" pitchFamily="34" charset="0"/>
              <a:buChar char="•"/>
            </a:pPr>
            <a:endParaRPr lang="en-GB" sz="2600" dirty="0"/>
          </a:p>
          <a:p>
            <a:pPr marL="1371600" lvl="2" indent="-457200" algn="l">
              <a:buFont typeface="Arial" panose="020B0604020202020204" pitchFamily="34" charset="0"/>
              <a:buChar char="•"/>
            </a:pPr>
            <a:endParaRPr lang="en-GB" sz="2400" dirty="0"/>
          </a:p>
          <a:p>
            <a:pPr marL="457200" indent="-457200" algn="l">
              <a:buFont typeface="Arial" panose="020B0604020202020204" pitchFamily="34" charset="0"/>
              <a:buChar char="•"/>
            </a:pPr>
            <a:endParaRPr lang="en-GB" sz="1200" dirty="0"/>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A3526C-8245-482D-B886-81FC1CA7429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487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32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328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48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43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59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9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4AD404-CA95-425B-8C0D-F2B08FDF2246}" type="slidenum">
              <a:rPr lang="en-GB" smtClean="0"/>
              <a:t>2</a:t>
            </a:fld>
            <a:endParaRPr lang="en-GB"/>
          </a:p>
        </p:txBody>
      </p:sp>
    </p:spTree>
    <p:extLst>
      <p:ext uri="{BB962C8B-B14F-4D97-AF65-F5344CB8AC3E}">
        <p14:creationId xmlns:p14="http://schemas.microsoft.com/office/powerpoint/2010/main" val="192430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4328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43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141221-54AB-4501-9440-9A4A86ACAD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43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D404-CA95-425B-8C0D-F2B08FDF2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389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912E2-8A52-4EAF-B39C-1146E4B45035}" type="slidenum">
              <a:rPr lang="en-GB" smtClean="0"/>
              <a:t>24</a:t>
            </a:fld>
            <a:endParaRPr lang="en-GB"/>
          </a:p>
        </p:txBody>
      </p:sp>
    </p:spTree>
    <p:extLst>
      <p:ext uri="{BB962C8B-B14F-4D97-AF65-F5344CB8AC3E}">
        <p14:creationId xmlns:p14="http://schemas.microsoft.com/office/powerpoint/2010/main" val="343979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D404-CA95-425B-8C0D-F2B08FDF2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02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94912E2-8A52-4EAF-B39C-1146E4B45035}" type="slidenum">
              <a:rPr lang="en-GB" smtClean="0"/>
              <a:t>4</a:t>
            </a:fld>
            <a:endParaRPr lang="en-GB"/>
          </a:p>
        </p:txBody>
      </p:sp>
    </p:spTree>
    <p:extLst>
      <p:ext uri="{BB962C8B-B14F-4D97-AF65-F5344CB8AC3E}">
        <p14:creationId xmlns:p14="http://schemas.microsoft.com/office/powerpoint/2010/main" val="124489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94912E2-8A52-4EAF-B39C-1146E4B45035}" type="slidenum">
              <a:rPr lang="en-GB" smtClean="0"/>
              <a:t>5</a:t>
            </a:fld>
            <a:endParaRPr lang="en-GB"/>
          </a:p>
        </p:txBody>
      </p:sp>
    </p:spTree>
    <p:extLst>
      <p:ext uri="{BB962C8B-B14F-4D97-AF65-F5344CB8AC3E}">
        <p14:creationId xmlns:p14="http://schemas.microsoft.com/office/powerpoint/2010/main" val="213121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912E2-8A52-4EAF-B39C-1146E4B45035}" type="slidenum">
              <a:rPr lang="en-GB" smtClean="0"/>
              <a:t>6</a:t>
            </a:fld>
            <a:endParaRPr lang="en-GB"/>
          </a:p>
        </p:txBody>
      </p:sp>
    </p:spTree>
    <p:extLst>
      <p:ext uri="{BB962C8B-B14F-4D97-AF65-F5344CB8AC3E}">
        <p14:creationId xmlns:p14="http://schemas.microsoft.com/office/powerpoint/2010/main" val="273509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5BE373-009A-47EE-82EA-34501AF0657E}" type="slidenum">
              <a:rPr lang="en-GB" smtClean="0"/>
              <a:t>7</a:t>
            </a:fld>
            <a:endParaRPr lang="en-GB"/>
          </a:p>
        </p:txBody>
      </p:sp>
    </p:spTree>
    <p:extLst>
      <p:ext uri="{BB962C8B-B14F-4D97-AF65-F5344CB8AC3E}">
        <p14:creationId xmlns:p14="http://schemas.microsoft.com/office/powerpoint/2010/main" val="14333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54DF87-0EC2-485F-81A4-1228C554BEAE}"/>
              </a:ext>
            </a:extLst>
          </p:cNvPr>
          <p:cNvSpPr>
            <a:spLocks noGrp="1"/>
          </p:cNvSpPr>
          <p:nvPr>
            <p:ph type="body" idx="1"/>
          </p:nvPr>
        </p:nvSpPr>
        <p:spPr/>
        <p:txBody>
          <a:bodyPr/>
          <a:lstStyle/>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B2FC10B-A092-4C28-BEFD-BEC7D33BB43D}"/>
              </a:ext>
            </a:extLst>
          </p:cNvPr>
          <p:cNvSpPr>
            <a:spLocks noGrp="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2502725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3013104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141743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295CCF-45A9-D247-9898-8F48A86B9C12}"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2279686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295CCF-45A9-D247-9898-8F48A86B9C12}"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1017126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295CCF-45A9-D247-9898-8F48A86B9C12}"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1542439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271255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3517889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3165400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3927075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extLst>
      <p:ext uri="{BB962C8B-B14F-4D97-AF65-F5344CB8AC3E}">
        <p14:creationId xmlns:p14="http://schemas.microsoft.com/office/powerpoint/2010/main" val="1169033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03CE8A-9361-4309-BAAE-9CA6B583CA31}"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3153674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03CE8A-9361-4309-BAAE-9CA6B583CA31}"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3204525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03CE8A-9361-4309-BAAE-9CA6B583CA31}"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2412266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03CE8A-9361-4309-BAAE-9CA6B583CA31}"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4151784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03CE8A-9361-4309-BAAE-9CA6B583CA31}" type="datetimeFigureOut">
              <a:rPr lang="en-GB" smtClean="0"/>
              <a:t>15/03/2021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2050038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03CE8A-9361-4309-BAAE-9CA6B583CA31}" type="datetimeFigureOut">
              <a:rPr lang="en-GB" smtClean="0"/>
              <a:t>15/03/2021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212214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295CCF-45A9-D247-9898-8F48A86B9C12}"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3CE8A-9361-4309-BAAE-9CA6B583CA31}" type="datetimeFigureOut">
              <a:rPr lang="en-GB" smtClean="0"/>
              <a:t>15/03/2021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735888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3CE8A-9361-4309-BAAE-9CA6B583CA31}"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1641710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3CE8A-9361-4309-BAAE-9CA6B583CA31}"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1899074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03CE8A-9361-4309-BAAE-9CA6B583CA31}"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11047487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03CE8A-9361-4309-BAAE-9CA6B583CA31}"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808EFA-6815-4CA9-9357-B262FA4FF787}" type="slidenum">
              <a:rPr lang="en-GB" smtClean="0"/>
              <a:t>‹#›</a:t>
            </a:fld>
            <a:endParaRPr lang="en-GB"/>
          </a:p>
        </p:txBody>
      </p:sp>
    </p:spTree>
    <p:extLst>
      <p:ext uri="{BB962C8B-B14F-4D97-AF65-F5344CB8AC3E}">
        <p14:creationId xmlns:p14="http://schemas.microsoft.com/office/powerpoint/2010/main" val="178151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295CCF-45A9-D247-9898-8F48A86B9C12}"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295CCF-45A9-D247-9898-8F48A86B9C12}"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3/15/2021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3/15/2021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3/15/2021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3960598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3CE8A-9361-4309-BAAE-9CA6B583CA31}" type="datetimeFigureOut">
              <a:rPr lang="en-GB" smtClean="0"/>
              <a:t>15/03/2021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08EFA-6815-4CA9-9357-B262FA4FF787}" type="slidenum">
              <a:rPr lang="en-GB" smtClean="0"/>
              <a:t>‹#›</a:t>
            </a:fld>
            <a:endParaRPr lang="en-GB"/>
          </a:p>
        </p:txBody>
      </p:sp>
    </p:spTree>
    <p:extLst>
      <p:ext uri="{BB962C8B-B14F-4D97-AF65-F5344CB8AC3E}">
        <p14:creationId xmlns:p14="http://schemas.microsoft.com/office/powerpoint/2010/main" val="14233020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bathandwells.org.uk/supporting-childr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225" y="227133"/>
            <a:ext cx="7772400" cy="2387600"/>
          </a:xfrm>
        </p:spPr>
        <p:txBody>
          <a:bodyPr>
            <a:normAutofit/>
          </a:bodyPr>
          <a:lstStyle/>
          <a:p>
            <a:pPr algn="l"/>
            <a:r>
              <a:rPr lang="en-US" sz="5500" dirty="0">
                <a:solidFill>
                  <a:schemeClr val="bg1"/>
                </a:solidFill>
                <a:latin typeface="Cambria" charset="0"/>
                <a:ea typeface="Cambria" charset="0"/>
                <a:cs typeface="Cambria" charset="0"/>
              </a:rPr>
              <a:t>New &amp; Aspiring Chairs</a:t>
            </a:r>
          </a:p>
        </p:txBody>
      </p:sp>
      <p:sp>
        <p:nvSpPr>
          <p:cNvPr id="3" name="Subtitle 2"/>
          <p:cNvSpPr>
            <a:spLocks noGrp="1"/>
          </p:cNvSpPr>
          <p:nvPr>
            <p:ph type="subTitle" idx="1"/>
          </p:nvPr>
        </p:nvSpPr>
        <p:spPr>
          <a:xfrm>
            <a:off x="895837" y="2733693"/>
            <a:ext cx="7739788" cy="1655762"/>
          </a:xfrm>
        </p:spPr>
        <p:txBody>
          <a:bodyPr>
            <a:normAutofit/>
          </a:bodyPr>
          <a:lstStyle/>
          <a:p>
            <a:pPr algn="l"/>
            <a:r>
              <a:rPr lang="en-US" sz="3000" dirty="0">
                <a:solidFill>
                  <a:schemeClr val="bg1"/>
                </a:solidFill>
              </a:rPr>
              <a:t>Claire Hudson</a:t>
            </a:r>
          </a:p>
          <a:p>
            <a:pPr algn="l"/>
            <a:r>
              <a:rPr lang="en-US" sz="3000" dirty="0">
                <a:solidFill>
                  <a:schemeClr val="bg1"/>
                </a:solidFill>
              </a:rPr>
              <a:t>School </a:t>
            </a:r>
            <a:r>
              <a:rPr lang="en-US" sz="3000" dirty="0" err="1">
                <a:solidFill>
                  <a:schemeClr val="bg1"/>
                </a:solidFill>
              </a:rPr>
              <a:t>Organisation</a:t>
            </a:r>
            <a:r>
              <a:rPr lang="en-US" sz="3000" dirty="0">
                <a:solidFill>
                  <a:schemeClr val="bg1"/>
                </a:solidFill>
              </a:rPr>
              <a:t> and Governance Adviser</a:t>
            </a:r>
          </a:p>
          <a:p>
            <a:pPr algn="l"/>
            <a:endParaRPr lang="en-US" sz="3000" dirty="0">
              <a:solidFill>
                <a:schemeClr val="bg1"/>
              </a:solidFill>
            </a:endParaRPr>
          </a:p>
          <a:p>
            <a:pPr algn="l"/>
            <a:endParaRPr lang="en-US" sz="3000" dirty="0">
              <a:solidFill>
                <a:schemeClr val="bg1"/>
              </a:solidFill>
            </a:endParaRPr>
          </a:p>
        </p:txBody>
      </p:sp>
      <p:sp>
        <p:nvSpPr>
          <p:cNvPr id="4" name="Subtitle 2">
            <a:extLst>
              <a:ext uri="{FF2B5EF4-FFF2-40B4-BE49-F238E27FC236}">
                <a16:creationId xmlns:a16="http://schemas.microsoft.com/office/drawing/2014/main" id="{A1CD8D35-D669-4323-B67C-38A5E7B2B4A8}"/>
              </a:ext>
            </a:extLst>
          </p:cNvPr>
          <p:cNvSpPr txBox="1">
            <a:spLocks/>
          </p:cNvSpPr>
          <p:nvPr/>
        </p:nvSpPr>
        <p:spPr>
          <a:xfrm>
            <a:off x="895837" y="3986521"/>
            <a:ext cx="8127250" cy="242597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dirty="0">
                <a:solidFill>
                  <a:schemeClr val="bg1"/>
                </a:solidFill>
              </a:rPr>
              <a:t>General guidance for the session</a:t>
            </a:r>
          </a:p>
          <a:p>
            <a:pPr marL="457200" indent="-457200" algn="l">
              <a:buFont typeface="Arial" panose="020B0604020202020204" pitchFamily="34" charset="0"/>
              <a:buChar char="•"/>
            </a:pPr>
            <a:r>
              <a:rPr lang="en-US" sz="3000" dirty="0">
                <a:solidFill>
                  <a:schemeClr val="bg1"/>
                </a:solidFill>
              </a:rPr>
              <a:t>Please mute your microphone unless you are addressing the group</a:t>
            </a:r>
          </a:p>
          <a:p>
            <a:pPr marL="457200" indent="-457200" algn="l">
              <a:buFont typeface="Arial" panose="020B0604020202020204" pitchFamily="34" charset="0"/>
              <a:buChar char="•"/>
            </a:pPr>
            <a:r>
              <a:rPr lang="en-US" sz="3000" dirty="0">
                <a:solidFill>
                  <a:schemeClr val="bg1"/>
                </a:solidFill>
              </a:rPr>
              <a:t>If you have any questions, please type them in to the chat box</a:t>
            </a:r>
          </a:p>
          <a:p>
            <a:pPr marL="457200" indent="-457200" algn="l">
              <a:buFont typeface="Arial" panose="020B0604020202020204" pitchFamily="34" charset="0"/>
              <a:buChar char="•"/>
            </a:pPr>
            <a:r>
              <a:rPr lang="en-US" sz="3000" dirty="0">
                <a:solidFill>
                  <a:schemeClr val="bg1"/>
                </a:solidFill>
              </a:rPr>
              <a:t>Please amend your name details so we know how to address you </a:t>
            </a:r>
          </a:p>
          <a:p>
            <a:pPr marL="457200" indent="-457200" algn="l">
              <a:buFont typeface="Arial" panose="020B0604020202020204" pitchFamily="34" charset="0"/>
              <a:buChar char="•"/>
            </a:pPr>
            <a:endParaRPr lang="en-US" sz="3000" dirty="0">
              <a:solidFill>
                <a:schemeClr val="bg1"/>
              </a:solidFill>
            </a:endParaRPr>
          </a:p>
        </p:txBody>
      </p:sp>
    </p:spTree>
    <p:extLst>
      <p:ext uri="{BB962C8B-B14F-4D97-AF65-F5344CB8AC3E}">
        <p14:creationId xmlns:p14="http://schemas.microsoft.com/office/powerpoint/2010/main" val="60393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br>
              <a:rPr lang="en-US" sz="5000">
                <a:solidFill>
                  <a:srgbClr val="78A22F"/>
                </a:solidFill>
                <a:latin typeface="Cambria" charset="0"/>
                <a:ea typeface="Cambria" charset="0"/>
                <a:cs typeface="Cambria" charset="0"/>
              </a:rPr>
            </a:br>
            <a:br>
              <a:rPr lang="en-US" sz="5000">
                <a:solidFill>
                  <a:srgbClr val="78A22F"/>
                </a:solidFill>
                <a:latin typeface="Cambria" charset="0"/>
                <a:ea typeface="Cambria" charset="0"/>
                <a:cs typeface="Cambria" charset="0"/>
              </a:rPr>
            </a:br>
            <a:br>
              <a:rPr lang="en-US" sz="5000">
                <a:solidFill>
                  <a:srgbClr val="78A22F"/>
                </a:solidFill>
                <a:latin typeface="Cambria" charset="0"/>
                <a:ea typeface="Cambria" charset="0"/>
                <a:cs typeface="Cambria" charset="0"/>
              </a:rPr>
            </a:br>
            <a:r>
              <a:rPr lang="en-US" sz="5000">
                <a:solidFill>
                  <a:srgbClr val="78A22F"/>
                </a:solidFill>
                <a:latin typeface="Cambria" charset="0"/>
                <a:ea typeface="Cambria" charset="0"/>
                <a:cs typeface="Cambria" charset="0"/>
              </a:rPr>
              <a:t>Is your school’s vision fit for purpose?</a:t>
            </a:r>
          </a:p>
        </p:txBody>
      </p:sp>
    </p:spTree>
    <p:extLst>
      <p:ext uri="{BB962C8B-B14F-4D97-AF65-F5344CB8AC3E}">
        <p14:creationId xmlns:p14="http://schemas.microsoft.com/office/powerpoint/2010/main" val="410192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rgbClr val="78A22F"/>
                </a:solidFill>
                <a:latin typeface="Cambria" charset="0"/>
                <a:ea typeface="Cambria" charset="0"/>
                <a:cs typeface="Cambria" charset="0"/>
              </a:rPr>
              <a:t>The Chair (1)</a:t>
            </a:r>
          </a:p>
        </p:txBody>
      </p:sp>
      <p:sp>
        <p:nvSpPr>
          <p:cNvPr id="3" name="Subtitle 2"/>
          <p:cNvSpPr>
            <a:spLocks noGrp="1"/>
          </p:cNvSpPr>
          <p:nvPr>
            <p:ph type="subTitle" idx="1"/>
          </p:nvPr>
        </p:nvSpPr>
        <p:spPr>
          <a:xfrm>
            <a:off x="720000" y="1898248"/>
            <a:ext cx="7739788" cy="3841620"/>
          </a:xfrm>
        </p:spPr>
        <p:txBody>
          <a:bodyPr>
            <a:normAutofit/>
          </a:bodyPr>
          <a:lstStyle/>
          <a:p>
            <a:pPr marL="457200" indent="-457200" algn="l">
              <a:buFont typeface="Arial" panose="020B0604020202020204" pitchFamily="34" charset="0"/>
              <a:buChar char="•"/>
            </a:pPr>
            <a:r>
              <a:rPr lang="en-GB" sz="3200"/>
              <a:t>Builds a team and supports that team.</a:t>
            </a:r>
          </a:p>
          <a:p>
            <a:pPr marL="457200" indent="-457200" algn="l">
              <a:buFont typeface="Arial" panose="020B0604020202020204" pitchFamily="34" charset="0"/>
              <a:buChar char="•"/>
            </a:pPr>
            <a:r>
              <a:rPr lang="en-GB" sz="3200"/>
              <a:t>Abides by the code of conduct and ensures governors do too. </a:t>
            </a:r>
          </a:p>
          <a:p>
            <a:pPr marL="457200" indent="-457200" algn="l">
              <a:buFont typeface="Arial" panose="020B0604020202020204" pitchFamily="34" charset="0"/>
              <a:buChar char="•"/>
            </a:pPr>
            <a:r>
              <a:rPr lang="en-GB" sz="3200"/>
              <a:t>Is the first among equals</a:t>
            </a:r>
          </a:p>
          <a:p>
            <a:pPr marL="457200" indent="-457200" algn="l">
              <a:buFont typeface="Arial" panose="020B0604020202020204" pitchFamily="34" charset="0"/>
              <a:buChar char="•"/>
            </a:pPr>
            <a:r>
              <a:rPr lang="en-GB" sz="3200"/>
              <a:t>Sets the tone</a:t>
            </a:r>
          </a:p>
          <a:p>
            <a:pPr algn="l"/>
            <a:endParaRPr lang="en-US" sz="3200"/>
          </a:p>
        </p:txBody>
      </p:sp>
    </p:spTree>
    <p:extLst>
      <p:ext uri="{BB962C8B-B14F-4D97-AF65-F5344CB8AC3E}">
        <p14:creationId xmlns:p14="http://schemas.microsoft.com/office/powerpoint/2010/main" val="284136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6717" y="720000"/>
            <a:ext cx="7916449" cy="607759"/>
          </a:xfrm>
        </p:spPr>
        <p:txBody>
          <a:bodyPr anchor="t">
            <a:noAutofit/>
          </a:bodyPr>
          <a:lstStyle/>
          <a:p>
            <a:pPr algn="l"/>
            <a:r>
              <a:rPr lang="en-US" sz="5000">
                <a:solidFill>
                  <a:srgbClr val="78A22F"/>
                </a:solidFill>
                <a:latin typeface="Cambria" panose="02040503050406030204" pitchFamily="18" charset="0"/>
                <a:ea typeface="Cambria" panose="02040503050406030204" pitchFamily="18" charset="0"/>
                <a:cs typeface="Cambria" charset="0"/>
              </a:rPr>
              <a:t>The Chair (2)</a:t>
            </a:r>
            <a:br>
              <a:rPr lang="en-US" sz="4000">
                <a:solidFill>
                  <a:srgbClr val="78A22F"/>
                </a:solidFill>
                <a:latin typeface="Cambria" panose="02040503050406030204" pitchFamily="18" charset="0"/>
                <a:ea typeface="Cambria" panose="02040503050406030204" pitchFamily="18" charset="0"/>
                <a:cs typeface="Cambria" charset="0"/>
              </a:rPr>
            </a:br>
            <a:endParaRPr lang="en-US" sz="4000">
              <a:solidFill>
                <a:srgbClr val="78A22F"/>
              </a:solidFill>
              <a:latin typeface="Cambria" panose="02040503050406030204" pitchFamily="18" charset="0"/>
              <a:ea typeface="Cambria" panose="02040503050406030204" pitchFamily="18" charset="0"/>
              <a:cs typeface="Cambria" charset="0"/>
            </a:endParaRPr>
          </a:p>
        </p:txBody>
      </p:sp>
      <p:sp>
        <p:nvSpPr>
          <p:cNvPr id="3" name="Subtitle 2"/>
          <p:cNvSpPr>
            <a:spLocks noGrp="1"/>
          </p:cNvSpPr>
          <p:nvPr>
            <p:ph type="subTitle" idx="1"/>
          </p:nvPr>
        </p:nvSpPr>
        <p:spPr>
          <a:xfrm>
            <a:off x="720000" y="1979999"/>
            <a:ext cx="7739788" cy="4098071"/>
          </a:xfrm>
        </p:spPr>
        <p:txBody>
          <a:bodyPr>
            <a:normAutofit/>
          </a:bodyPr>
          <a:lstStyle/>
          <a:p>
            <a:pPr marL="457200" indent="-457200" algn="l">
              <a:buFont typeface="Arial" panose="020B0604020202020204" pitchFamily="34" charset="0"/>
              <a:buChar char="•"/>
            </a:pPr>
            <a:r>
              <a:rPr lang="en-GB" sz="3200" dirty="0"/>
              <a:t>Has or develops Chairing skills</a:t>
            </a:r>
          </a:p>
          <a:p>
            <a:pPr marL="457200" indent="-457200" algn="l">
              <a:buFont typeface="Arial" panose="020B0604020202020204" pitchFamily="34" charset="0"/>
              <a:buChar char="•"/>
            </a:pPr>
            <a:r>
              <a:rPr lang="en-GB" sz="3200" dirty="0"/>
              <a:t>Insists on effective administration</a:t>
            </a:r>
          </a:p>
          <a:p>
            <a:pPr marL="457200" indent="-457200" algn="l">
              <a:buFont typeface="Arial" panose="020B0604020202020204" pitchFamily="34" charset="0"/>
              <a:buChar char="•"/>
            </a:pPr>
            <a:r>
              <a:rPr lang="en-GB" sz="3200" dirty="0"/>
              <a:t>Leads recruitment &amp; retention</a:t>
            </a:r>
          </a:p>
          <a:p>
            <a:pPr marL="457200" indent="-457200" algn="l">
              <a:buFont typeface="Arial" panose="020B0604020202020204" pitchFamily="34" charset="0"/>
              <a:buChar char="•"/>
            </a:pPr>
            <a:r>
              <a:rPr lang="en-GB" sz="3600" dirty="0"/>
              <a:t>Is clear about their boundaries</a:t>
            </a:r>
          </a:p>
          <a:p>
            <a:pPr algn="l"/>
            <a:endParaRPr lang="en-US" sz="3200" dirty="0"/>
          </a:p>
        </p:txBody>
      </p:sp>
    </p:spTree>
    <p:extLst>
      <p:ext uri="{BB962C8B-B14F-4D97-AF65-F5344CB8AC3E}">
        <p14:creationId xmlns:p14="http://schemas.microsoft.com/office/powerpoint/2010/main" val="295104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6717" y="720000"/>
            <a:ext cx="7916449" cy="607759"/>
          </a:xfrm>
        </p:spPr>
        <p:txBody>
          <a:bodyPr anchor="t">
            <a:noAutofit/>
          </a:bodyPr>
          <a:lstStyle/>
          <a:p>
            <a:pPr algn="l"/>
            <a:r>
              <a:rPr lang="en-US" sz="5000" dirty="0">
                <a:solidFill>
                  <a:srgbClr val="78A22F"/>
                </a:solidFill>
                <a:latin typeface="Cambria" panose="02040503050406030204" pitchFamily="18" charset="0"/>
                <a:ea typeface="Cambria" panose="02040503050406030204" pitchFamily="18" charset="0"/>
                <a:cs typeface="Cambria" charset="0"/>
              </a:rPr>
              <a:t>Roles and Responsibilities</a:t>
            </a:r>
            <a:br>
              <a:rPr lang="en-US" sz="4000" dirty="0">
                <a:solidFill>
                  <a:srgbClr val="78A22F"/>
                </a:solidFill>
                <a:latin typeface="Cambria" panose="02040503050406030204" pitchFamily="18" charset="0"/>
                <a:ea typeface="Cambria" panose="02040503050406030204" pitchFamily="18" charset="0"/>
                <a:cs typeface="Cambria" charset="0"/>
              </a:rPr>
            </a:br>
            <a:endParaRPr lang="en-US" sz="4000" dirty="0">
              <a:solidFill>
                <a:srgbClr val="78A22F"/>
              </a:solidFill>
              <a:latin typeface="Cambria" panose="02040503050406030204" pitchFamily="18" charset="0"/>
              <a:ea typeface="Cambria" panose="02040503050406030204" pitchFamily="18" charset="0"/>
              <a:cs typeface="Cambria" charset="0"/>
            </a:endParaRPr>
          </a:p>
        </p:txBody>
      </p:sp>
      <p:sp>
        <p:nvSpPr>
          <p:cNvPr id="3" name="Subtitle 2"/>
          <p:cNvSpPr>
            <a:spLocks noGrp="1"/>
          </p:cNvSpPr>
          <p:nvPr>
            <p:ph type="subTitle" idx="1"/>
          </p:nvPr>
        </p:nvSpPr>
        <p:spPr>
          <a:xfrm>
            <a:off x="720000" y="1979999"/>
            <a:ext cx="7739788" cy="4098071"/>
          </a:xfrm>
        </p:spPr>
        <p:txBody>
          <a:bodyPr>
            <a:normAutofit fontScale="70000" lnSpcReduction="20000"/>
          </a:bodyPr>
          <a:lstStyle/>
          <a:p>
            <a:pPr algn="l">
              <a:buFont typeface="Arial" panose="020B0604020202020204" pitchFamily="34" charset="0"/>
              <a:buChar char="•"/>
            </a:pPr>
            <a:r>
              <a:rPr lang="en-GB" sz="3200" b="1" i="0" u="none" strike="noStrike" dirty="0">
                <a:solidFill>
                  <a:srgbClr val="13263F"/>
                </a:solidFill>
                <a:effectLst/>
              </a:rPr>
              <a:t>Leading effective governance</a:t>
            </a:r>
            <a:r>
              <a:rPr lang="en-GB" sz="3200" b="0" i="0" u="none" strike="noStrike" dirty="0">
                <a:solidFill>
                  <a:srgbClr val="13263F"/>
                </a:solidFill>
                <a:effectLst/>
              </a:rPr>
              <a:t> with strong leadership and clear strategic focus</a:t>
            </a:r>
          </a:p>
          <a:p>
            <a:pPr algn="l">
              <a:buFont typeface="Arial" panose="020B0604020202020204" pitchFamily="34" charset="0"/>
              <a:buChar char="•"/>
            </a:pPr>
            <a:r>
              <a:rPr lang="en-GB" sz="3200" b="1" i="0" u="none" strike="noStrike" dirty="0">
                <a:solidFill>
                  <a:srgbClr val="13263F"/>
                </a:solidFill>
                <a:effectLst/>
              </a:rPr>
              <a:t>Building the team</a:t>
            </a:r>
            <a:r>
              <a:rPr lang="en-GB" sz="3200" b="0" i="0" u="none" strike="noStrike" dirty="0">
                <a:solidFill>
                  <a:srgbClr val="13263F"/>
                </a:solidFill>
                <a:effectLst/>
              </a:rPr>
              <a:t> by recruiting effective governors and making sure they contribute their relevant skills and experience, upskilling as necessary</a:t>
            </a:r>
          </a:p>
          <a:p>
            <a:pPr algn="l">
              <a:buFont typeface="Arial" panose="020B0604020202020204" pitchFamily="34" charset="0"/>
              <a:buChar char="•"/>
            </a:pPr>
            <a:r>
              <a:rPr lang="en-GB" sz="3200" b="1" i="0" u="none" strike="noStrike" dirty="0">
                <a:solidFill>
                  <a:srgbClr val="13263F"/>
                </a:solidFill>
                <a:effectLst/>
              </a:rPr>
              <a:t>Building a strong relationship with the headteacher</a:t>
            </a:r>
            <a:r>
              <a:rPr lang="en-GB" sz="3200" b="0" i="0" u="none" strike="noStrike" dirty="0">
                <a:solidFill>
                  <a:srgbClr val="13263F"/>
                </a:solidFill>
                <a:effectLst/>
              </a:rPr>
              <a:t> as a 'critical friend' by offering challenge, support and encouragement</a:t>
            </a:r>
          </a:p>
          <a:p>
            <a:pPr algn="l">
              <a:buFont typeface="Arial" panose="020B0604020202020204" pitchFamily="34" charset="0"/>
              <a:buChar char="•"/>
            </a:pPr>
            <a:r>
              <a:rPr lang="en-GB" sz="3200" b="1" i="0" u="none" strike="noStrike" dirty="0">
                <a:solidFill>
                  <a:srgbClr val="13263F"/>
                </a:solidFill>
                <a:effectLst/>
              </a:rPr>
              <a:t>Putting school improvement at the centre</a:t>
            </a:r>
            <a:r>
              <a:rPr lang="en-GB" sz="3200" b="0" i="0" u="none" strike="noStrike" dirty="0">
                <a:solidFill>
                  <a:srgbClr val="13263F"/>
                </a:solidFill>
                <a:effectLst/>
              </a:rPr>
              <a:t> of all policies and strategies, and making sure all scrutiny is focused on the school's priorities</a:t>
            </a:r>
          </a:p>
          <a:p>
            <a:pPr algn="l">
              <a:buFont typeface="Arial" panose="020B0604020202020204" pitchFamily="34" charset="0"/>
              <a:buChar char="•"/>
            </a:pPr>
            <a:r>
              <a:rPr lang="en-GB" sz="3200" b="1" i="0" u="none" strike="noStrike" dirty="0">
                <a:solidFill>
                  <a:srgbClr val="13263F"/>
                </a:solidFill>
                <a:effectLst/>
              </a:rPr>
              <a:t>Leading the business</a:t>
            </a:r>
            <a:r>
              <a:rPr lang="en-GB" sz="3200" b="0" i="0" u="none" strike="noStrike" dirty="0">
                <a:solidFill>
                  <a:srgbClr val="13263F"/>
                </a:solidFill>
                <a:effectLst/>
              </a:rPr>
              <a:t> by making sure all statutory requirements are met and board business is run efficiently</a:t>
            </a:r>
          </a:p>
          <a:p>
            <a:pPr marL="0" indent="0">
              <a:buNone/>
            </a:pPr>
            <a:endParaRPr lang="en-GB" sz="3600" dirty="0"/>
          </a:p>
          <a:p>
            <a:pPr marL="0" indent="0" algn="r">
              <a:buNone/>
            </a:pPr>
            <a:r>
              <a:rPr lang="en-GB" sz="1600" dirty="0"/>
              <a:t>From the Key for Governors website</a:t>
            </a:r>
            <a:endParaRPr lang="en-GB" sz="5100" dirty="0"/>
          </a:p>
          <a:p>
            <a:pPr algn="l"/>
            <a:endParaRPr lang="en-US" sz="3200" dirty="0"/>
          </a:p>
        </p:txBody>
      </p:sp>
    </p:spTree>
    <p:extLst>
      <p:ext uri="{BB962C8B-B14F-4D97-AF65-F5344CB8AC3E}">
        <p14:creationId xmlns:p14="http://schemas.microsoft.com/office/powerpoint/2010/main" val="89541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rgbClr val="78A22F"/>
                </a:solidFill>
                <a:latin typeface="Cambria" charset="0"/>
                <a:ea typeface="Cambria" charset="0"/>
                <a:cs typeface="Cambria" charset="0"/>
              </a:rPr>
              <a:t>Relationship with the Head </a:t>
            </a:r>
          </a:p>
        </p:txBody>
      </p:sp>
      <p:sp>
        <p:nvSpPr>
          <p:cNvPr id="3" name="Subtitle 2"/>
          <p:cNvSpPr>
            <a:spLocks noGrp="1"/>
          </p:cNvSpPr>
          <p:nvPr>
            <p:ph type="subTitle" idx="1"/>
          </p:nvPr>
        </p:nvSpPr>
        <p:spPr>
          <a:xfrm>
            <a:off x="720000" y="1979999"/>
            <a:ext cx="7739788" cy="4098071"/>
          </a:xfrm>
        </p:spPr>
        <p:txBody>
          <a:bodyPr>
            <a:normAutofit fontScale="77500" lnSpcReduction="20000"/>
          </a:bodyPr>
          <a:lstStyle/>
          <a:p>
            <a:pPr marL="457200" indent="-457200" algn="l">
              <a:buFont typeface="Arial" panose="020B0604020202020204" pitchFamily="34" charset="0"/>
              <a:buChar char="•"/>
            </a:pPr>
            <a:r>
              <a:rPr lang="en-GB" sz="3400"/>
              <a:t>Explore your expectations of the relationship with the </a:t>
            </a:r>
            <a:r>
              <a:rPr lang="en-GB" sz="3400" err="1"/>
              <a:t>headteacher</a:t>
            </a:r>
            <a:r>
              <a:rPr lang="en-GB" sz="3400"/>
              <a:t>. Are they the same or are you each making (different) assumptions? </a:t>
            </a:r>
          </a:p>
          <a:p>
            <a:pPr marL="457200" indent="-457200" algn="l">
              <a:buFont typeface="Arial" panose="020B0604020202020204" pitchFamily="34" charset="0"/>
              <a:buChar char="•"/>
            </a:pPr>
            <a:r>
              <a:rPr lang="en-GB" sz="3400"/>
              <a:t>Do the arrangements for keeping in touch suit both parties? </a:t>
            </a:r>
          </a:p>
          <a:p>
            <a:pPr marL="457200" indent="-457200" algn="l">
              <a:buFont typeface="Arial" panose="020B0604020202020204" pitchFamily="34" charset="0"/>
              <a:buChar char="•"/>
            </a:pPr>
            <a:r>
              <a:rPr lang="en-GB" sz="3400"/>
              <a:t>How effectively do you support, challenge and hold your </a:t>
            </a:r>
            <a:r>
              <a:rPr lang="en-GB" sz="3400" err="1"/>
              <a:t>headteacher</a:t>
            </a:r>
            <a:r>
              <a:rPr lang="en-GB" sz="3400"/>
              <a:t> to account? Could any aspects of your relationship be improved? </a:t>
            </a:r>
          </a:p>
          <a:p>
            <a:pPr marL="457200" indent="-457200" algn="l">
              <a:buFont typeface="Arial" panose="020B0604020202020204" pitchFamily="34" charset="0"/>
              <a:buChar char="•"/>
            </a:pPr>
            <a:r>
              <a:rPr lang="en-GB" sz="3400"/>
              <a:t>In which areas of work would you and the </a:t>
            </a:r>
            <a:r>
              <a:rPr lang="en-GB" sz="3400" err="1"/>
              <a:t>headteacher</a:t>
            </a:r>
            <a:r>
              <a:rPr lang="en-GB" sz="3400"/>
              <a:t> benefit from joint training? </a:t>
            </a:r>
          </a:p>
          <a:p>
            <a:pPr marL="457200" indent="-457200" algn="l">
              <a:buFont typeface="Arial" panose="020B0604020202020204" pitchFamily="34" charset="0"/>
              <a:buChar char="•"/>
            </a:pPr>
            <a:r>
              <a:rPr lang="en-GB" sz="3400"/>
              <a:t>How effective is performance management of the </a:t>
            </a:r>
            <a:r>
              <a:rPr lang="en-GB" sz="3400" err="1"/>
              <a:t>headteacher</a:t>
            </a:r>
            <a:r>
              <a:rPr lang="en-GB" sz="3400"/>
              <a:t>?</a:t>
            </a:r>
          </a:p>
        </p:txBody>
      </p:sp>
      <p:sp>
        <p:nvSpPr>
          <p:cNvPr id="5" name="TextBox 4"/>
          <p:cNvSpPr txBox="1"/>
          <p:nvPr/>
        </p:nvSpPr>
        <p:spPr>
          <a:xfrm>
            <a:off x="3324117" y="6015004"/>
            <a:ext cx="51356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These questions taken from Leading Governors: the role of the Chair in schools and academies,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DfE</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707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0000" y="1979999"/>
            <a:ext cx="7739788" cy="4098071"/>
          </a:xfrm>
        </p:spPr>
        <p:txBody>
          <a:bodyPr>
            <a:normAutofit/>
          </a:bodyPr>
          <a:lstStyle/>
          <a:p>
            <a:r>
              <a:rPr lang="en-GB" sz="4400">
                <a:solidFill>
                  <a:srgbClr val="78A22F"/>
                </a:solidFill>
              </a:rPr>
              <a:t>Think about your current relationship with your head – what works well? </a:t>
            </a:r>
          </a:p>
          <a:p>
            <a:r>
              <a:rPr lang="en-GB" sz="4400">
                <a:solidFill>
                  <a:srgbClr val="78A22F"/>
                </a:solidFill>
              </a:rPr>
              <a:t>And what areas do you feel you need to improve?</a:t>
            </a:r>
          </a:p>
          <a:p>
            <a:endParaRPr lang="en-GB" sz="4400"/>
          </a:p>
        </p:txBody>
      </p:sp>
    </p:spTree>
    <p:extLst>
      <p:ext uri="{BB962C8B-B14F-4D97-AF65-F5344CB8AC3E}">
        <p14:creationId xmlns:p14="http://schemas.microsoft.com/office/powerpoint/2010/main" val="193843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rgbClr val="78A22F"/>
                </a:solidFill>
                <a:latin typeface="Cambria" charset="0"/>
                <a:ea typeface="Cambria" charset="0"/>
                <a:cs typeface="Cambria" charset="0"/>
              </a:rPr>
              <a:t>Safeguarding</a:t>
            </a:r>
          </a:p>
        </p:txBody>
      </p:sp>
      <p:sp>
        <p:nvSpPr>
          <p:cNvPr id="3" name="Subtitle 2"/>
          <p:cNvSpPr>
            <a:spLocks noGrp="1"/>
          </p:cNvSpPr>
          <p:nvPr>
            <p:ph type="subTitle" idx="1"/>
          </p:nvPr>
        </p:nvSpPr>
        <p:spPr>
          <a:xfrm>
            <a:off x="720000" y="1979999"/>
            <a:ext cx="7739788" cy="4098071"/>
          </a:xfrm>
        </p:spPr>
        <p:txBody>
          <a:bodyPr>
            <a:normAutofit fontScale="92500" lnSpcReduction="20000"/>
          </a:bodyPr>
          <a:lstStyle/>
          <a:p>
            <a:pPr marL="571500" indent="-571500" algn="l">
              <a:buFont typeface="Arial" panose="020B0604020202020204" pitchFamily="34" charset="0"/>
              <a:buChar char="•"/>
            </a:pPr>
            <a:r>
              <a:rPr lang="en-US" sz="4000"/>
              <a:t>All governors should attend safeguarding training</a:t>
            </a:r>
          </a:p>
          <a:p>
            <a:pPr marL="571500" indent="-571500" algn="l">
              <a:buFont typeface="Arial" panose="020B0604020202020204" pitchFamily="34" charset="0"/>
              <a:buChar char="•"/>
            </a:pPr>
            <a:r>
              <a:rPr lang="en-US" sz="4000"/>
              <a:t>You need to have confidence in your safeguarding governor – make sure you get reports</a:t>
            </a:r>
          </a:p>
          <a:p>
            <a:pPr marL="571500" indent="-571500" algn="l">
              <a:buFont typeface="Arial" panose="020B0604020202020204" pitchFamily="34" charset="0"/>
              <a:buChar char="•"/>
            </a:pPr>
            <a:r>
              <a:rPr lang="en-US" sz="4000"/>
              <a:t>It is your responsibility to be able to answer the question ‘how do you know children are safe in your school?’</a:t>
            </a:r>
          </a:p>
        </p:txBody>
      </p:sp>
    </p:spTree>
    <p:extLst>
      <p:ext uri="{BB962C8B-B14F-4D97-AF65-F5344CB8AC3E}">
        <p14:creationId xmlns:p14="http://schemas.microsoft.com/office/powerpoint/2010/main" val="208806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rgbClr val="78A22F"/>
                </a:solidFill>
                <a:latin typeface="Cambria" charset="0"/>
                <a:ea typeface="Cambria" charset="0"/>
                <a:cs typeface="Cambria" charset="0"/>
              </a:rPr>
              <a:t>Pay special attention to:</a:t>
            </a:r>
          </a:p>
        </p:txBody>
      </p:sp>
      <p:sp>
        <p:nvSpPr>
          <p:cNvPr id="3" name="Subtitle 2"/>
          <p:cNvSpPr>
            <a:spLocks noGrp="1"/>
          </p:cNvSpPr>
          <p:nvPr>
            <p:ph type="subTitle" idx="1"/>
          </p:nvPr>
        </p:nvSpPr>
        <p:spPr>
          <a:xfrm>
            <a:off x="720000" y="1979999"/>
            <a:ext cx="7739788" cy="4358171"/>
          </a:xfrm>
        </p:spPr>
        <p:txBody>
          <a:bodyPr>
            <a:normAutofit/>
          </a:bodyPr>
          <a:lstStyle/>
          <a:p>
            <a:pPr marL="571500" indent="-571500" algn="l">
              <a:buFont typeface="Arial" panose="020B0604020202020204" pitchFamily="34" charset="0"/>
              <a:buChar char="•"/>
            </a:pPr>
            <a:r>
              <a:rPr lang="en-US" sz="4000"/>
              <a:t>Head’s Performance Management</a:t>
            </a:r>
          </a:p>
          <a:p>
            <a:pPr marL="571500" indent="-571500" algn="l">
              <a:buFont typeface="Arial" panose="020B0604020202020204" pitchFamily="34" charset="0"/>
              <a:buChar char="•"/>
            </a:pPr>
            <a:r>
              <a:rPr lang="en-US" sz="4000"/>
              <a:t>Complaints</a:t>
            </a:r>
          </a:p>
          <a:p>
            <a:pPr marL="571500" indent="-571500" algn="l">
              <a:buFont typeface="Arial" panose="020B0604020202020204" pitchFamily="34" charset="0"/>
              <a:buChar char="•"/>
            </a:pPr>
            <a:r>
              <a:rPr lang="en-US" sz="4000"/>
              <a:t>Exclusions</a:t>
            </a:r>
          </a:p>
          <a:p>
            <a:pPr marL="571500" indent="-571500" algn="l">
              <a:buFont typeface="Arial" panose="020B0604020202020204" pitchFamily="34" charset="0"/>
              <a:buChar char="•"/>
            </a:pPr>
            <a:endParaRPr lang="en-US" sz="4000"/>
          </a:p>
        </p:txBody>
      </p:sp>
    </p:spTree>
    <p:extLst>
      <p:ext uri="{BB962C8B-B14F-4D97-AF65-F5344CB8AC3E}">
        <p14:creationId xmlns:p14="http://schemas.microsoft.com/office/powerpoint/2010/main" val="59729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5000">
                <a:solidFill>
                  <a:srgbClr val="78A22F"/>
                </a:solidFill>
                <a:latin typeface="Cambria" charset="0"/>
                <a:ea typeface="Cambria" charset="0"/>
                <a:cs typeface="Cambria" charset="0"/>
              </a:rPr>
              <a:t>Holding Leaders To Account – at meetings</a:t>
            </a:r>
          </a:p>
        </p:txBody>
      </p:sp>
      <p:sp>
        <p:nvSpPr>
          <p:cNvPr id="3" name="Subtitle 2"/>
          <p:cNvSpPr>
            <a:spLocks noGrp="1"/>
          </p:cNvSpPr>
          <p:nvPr>
            <p:ph type="subTitle" idx="1"/>
          </p:nvPr>
        </p:nvSpPr>
        <p:spPr>
          <a:xfrm>
            <a:off x="752612" y="2319405"/>
            <a:ext cx="7739788" cy="3818595"/>
          </a:xfrm>
        </p:spPr>
        <p:txBody>
          <a:bodyPr>
            <a:noAutofit/>
          </a:bodyPr>
          <a:lstStyle/>
          <a:p>
            <a:pPr algn="l"/>
            <a:r>
              <a:rPr lang="en-US" sz="2800"/>
              <a:t>Our challenge ( or questions) should be on:</a:t>
            </a:r>
          </a:p>
          <a:p>
            <a:pPr marL="457200" indent="-457200" algn="l">
              <a:lnSpc>
                <a:spcPct val="100000"/>
              </a:lnSpc>
              <a:buFont typeface="Arial" panose="020B0604020202020204" pitchFamily="34" charset="0"/>
              <a:buChar char="•"/>
            </a:pPr>
            <a:r>
              <a:rPr lang="en-US" sz="2800"/>
              <a:t>Educational performance, including attendance and </a:t>
            </a:r>
            <a:r>
              <a:rPr lang="en-US" sz="2800" err="1"/>
              <a:t>behaviour</a:t>
            </a:r>
            <a:endParaRPr lang="en-US" sz="2800"/>
          </a:p>
          <a:p>
            <a:pPr marL="457200" indent="-457200" algn="l">
              <a:lnSpc>
                <a:spcPct val="100000"/>
              </a:lnSpc>
              <a:buFont typeface="Arial" panose="020B0604020202020204" pitchFamily="34" charset="0"/>
              <a:buChar char="•"/>
            </a:pPr>
            <a:r>
              <a:rPr lang="en-US" sz="2800"/>
              <a:t>Data, including progress and results</a:t>
            </a:r>
          </a:p>
          <a:p>
            <a:pPr marL="457200" indent="-457200" algn="l">
              <a:lnSpc>
                <a:spcPct val="100000"/>
              </a:lnSpc>
              <a:buFont typeface="Arial" panose="020B0604020202020204" pitchFamily="34" charset="0"/>
              <a:buChar char="•"/>
            </a:pPr>
            <a:r>
              <a:rPr lang="en-US" sz="2800"/>
              <a:t>Staff performance</a:t>
            </a:r>
          </a:p>
          <a:p>
            <a:pPr marL="457200" indent="-457200" algn="l">
              <a:lnSpc>
                <a:spcPct val="100000"/>
              </a:lnSpc>
              <a:buFont typeface="Arial" panose="020B0604020202020204" pitchFamily="34" charset="0"/>
              <a:buChar char="•"/>
            </a:pPr>
            <a:r>
              <a:rPr lang="en-US" sz="2800"/>
              <a:t>Safeguarding/ Child protection</a:t>
            </a:r>
          </a:p>
          <a:p>
            <a:pPr marL="457200" indent="-457200" algn="l">
              <a:lnSpc>
                <a:spcPct val="100000"/>
              </a:lnSpc>
              <a:buFont typeface="Arial" panose="020B0604020202020204" pitchFamily="34" charset="0"/>
              <a:buChar char="•"/>
            </a:pPr>
            <a:r>
              <a:rPr lang="en-US" sz="2800"/>
              <a:t>Progress towards meeting the objectives in the SIP.</a:t>
            </a:r>
          </a:p>
        </p:txBody>
      </p:sp>
    </p:spTree>
    <p:extLst>
      <p:ext uri="{BB962C8B-B14F-4D97-AF65-F5344CB8AC3E}">
        <p14:creationId xmlns:p14="http://schemas.microsoft.com/office/powerpoint/2010/main" val="14552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5000">
                <a:solidFill>
                  <a:srgbClr val="78A22F"/>
                </a:solidFill>
                <a:latin typeface="Cambria" charset="0"/>
                <a:ea typeface="Cambria" charset="0"/>
                <a:cs typeface="Cambria" charset="0"/>
              </a:rPr>
              <a:t>Holding Leaders To Account – Governor Monitoring</a:t>
            </a:r>
          </a:p>
        </p:txBody>
      </p:sp>
      <p:sp>
        <p:nvSpPr>
          <p:cNvPr id="3" name="Subtitle 2"/>
          <p:cNvSpPr>
            <a:spLocks noGrp="1"/>
          </p:cNvSpPr>
          <p:nvPr>
            <p:ph type="subTitle" idx="1"/>
          </p:nvPr>
        </p:nvSpPr>
        <p:spPr>
          <a:xfrm>
            <a:off x="720000" y="1979999"/>
            <a:ext cx="7739788" cy="4098071"/>
          </a:xfrm>
        </p:spPr>
        <p:txBody>
          <a:bodyPr>
            <a:normAutofit/>
          </a:bodyPr>
          <a:lstStyle/>
          <a:p>
            <a:pPr marL="457200" indent="-457200" algn="l">
              <a:buFont typeface="Arial" panose="020B0604020202020204" pitchFamily="34" charset="0"/>
              <a:buChar char="•"/>
            </a:pPr>
            <a:endParaRPr lang="en-US" sz="2000"/>
          </a:p>
          <a:p>
            <a:pPr marL="457200" indent="-457200" algn="l">
              <a:buFont typeface="Arial" panose="020B0604020202020204" pitchFamily="34" charset="0"/>
              <a:buChar char="•"/>
            </a:pPr>
            <a:r>
              <a:rPr lang="en-US" sz="3600"/>
              <a:t>School Improvement Plan</a:t>
            </a:r>
          </a:p>
          <a:p>
            <a:pPr marL="457200" indent="-457200" algn="l">
              <a:buFont typeface="Arial" panose="020B0604020202020204" pitchFamily="34" charset="0"/>
              <a:buChar char="•"/>
            </a:pPr>
            <a:r>
              <a:rPr lang="en-US" sz="3600"/>
              <a:t>Link Governors</a:t>
            </a:r>
          </a:p>
          <a:p>
            <a:pPr algn="l"/>
            <a:r>
              <a:rPr lang="en-US" sz="3600"/>
              <a:t>For this academic year:</a:t>
            </a:r>
          </a:p>
          <a:p>
            <a:pPr marL="457200" indent="-457200" algn="l">
              <a:buFont typeface="Arial" panose="020B0604020202020204" pitchFamily="34" charset="0"/>
              <a:buChar char="•"/>
            </a:pPr>
            <a:r>
              <a:rPr lang="en-US" sz="3600"/>
              <a:t>Virtual Governor Monitoring</a:t>
            </a:r>
          </a:p>
          <a:p>
            <a:pPr marL="457200" indent="-457200" algn="l">
              <a:buFont typeface="Arial" panose="020B0604020202020204" pitchFamily="34" charset="0"/>
              <a:buChar char="•"/>
            </a:pPr>
            <a:endParaRPr lang="en-US" sz="3200"/>
          </a:p>
          <a:p>
            <a:pPr marL="457200" indent="-457200" algn="l">
              <a:buFont typeface="Arial" panose="020B0604020202020204" pitchFamily="34" charset="0"/>
              <a:buChar char="•"/>
            </a:pPr>
            <a:endParaRPr lang="en-US" sz="3200"/>
          </a:p>
          <a:p>
            <a:pPr marL="457200" indent="-457200" algn="l">
              <a:buFont typeface="Arial" panose="020B0604020202020204" pitchFamily="34" charset="0"/>
              <a:buChar char="•"/>
            </a:pPr>
            <a:endParaRPr lang="en-US" sz="3200"/>
          </a:p>
        </p:txBody>
      </p:sp>
    </p:spTree>
    <p:extLst>
      <p:ext uri="{BB962C8B-B14F-4D97-AF65-F5344CB8AC3E}">
        <p14:creationId xmlns:p14="http://schemas.microsoft.com/office/powerpoint/2010/main" val="397757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B99C-CE75-436A-8ED3-1A231E81EEF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1F9CDD9-B97B-4E40-8DD2-88653EEDFE60}"/>
              </a:ext>
            </a:extLst>
          </p:cNvPr>
          <p:cNvSpPr>
            <a:spLocks noGrp="1"/>
          </p:cNvSpPr>
          <p:nvPr>
            <p:ph idx="1"/>
          </p:nvPr>
        </p:nvSpPr>
        <p:spPr/>
        <p:txBody>
          <a:bodyPr/>
          <a:lstStyle/>
          <a:p>
            <a:endParaRPr lang="en-GB"/>
          </a:p>
        </p:txBody>
      </p:sp>
      <p:pic>
        <p:nvPicPr>
          <p:cNvPr id="1026" name="Picture 2">
            <a:extLst>
              <a:ext uri="{FF2B5EF4-FFF2-40B4-BE49-F238E27FC236}">
                <a16:creationId xmlns:a16="http://schemas.microsoft.com/office/drawing/2014/main" id="{9B5C037B-34E0-4D17-87B0-DD6C309C4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2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Autofit/>
          </a:bodyPr>
          <a:lstStyle/>
          <a:p>
            <a:pPr algn="l"/>
            <a:r>
              <a:rPr lang="en-US" sz="5000">
                <a:solidFill>
                  <a:srgbClr val="78A22F"/>
                </a:solidFill>
                <a:latin typeface="Cambria" charset="0"/>
                <a:ea typeface="Cambria" charset="0"/>
                <a:cs typeface="Cambria" charset="0"/>
              </a:rPr>
              <a:t>Wellbeing</a:t>
            </a:r>
            <a:br>
              <a:rPr lang="en-US" sz="3600">
                <a:solidFill>
                  <a:srgbClr val="AF006E"/>
                </a:solidFill>
                <a:latin typeface="Cambria" charset="0"/>
                <a:ea typeface="Cambria" charset="0"/>
                <a:cs typeface="Cambria" charset="0"/>
              </a:rPr>
            </a:br>
            <a:endParaRPr lang="en-US" sz="3600">
              <a:solidFill>
                <a:srgbClr val="AF006E"/>
              </a:solidFill>
              <a:latin typeface="Cambria" charset="0"/>
              <a:ea typeface="Cambria" charset="0"/>
              <a:cs typeface="Cambria" charset="0"/>
            </a:endParaRPr>
          </a:p>
        </p:txBody>
      </p:sp>
      <p:sp>
        <p:nvSpPr>
          <p:cNvPr id="3" name="Subtitle 2"/>
          <p:cNvSpPr>
            <a:spLocks noGrp="1"/>
          </p:cNvSpPr>
          <p:nvPr>
            <p:ph type="subTitle" idx="1"/>
          </p:nvPr>
        </p:nvSpPr>
        <p:spPr>
          <a:xfrm>
            <a:off x="720000" y="1841326"/>
            <a:ext cx="7739788" cy="4424635"/>
          </a:xfrm>
        </p:spPr>
        <p:txBody>
          <a:bodyPr>
            <a:normAutofit/>
          </a:bodyPr>
          <a:lstStyle/>
          <a:p>
            <a:pPr marL="457200" indent="-457200" algn="l">
              <a:buFont typeface="Arial" panose="020B0604020202020204" pitchFamily="34" charset="0"/>
              <a:buChar char="•"/>
            </a:pPr>
            <a:r>
              <a:rPr lang="en-GB" sz="3200"/>
              <a:t>You have a duty of care to be aware of the wellbeing of you head, and the staff in your school. Be aware of this during tough times.</a:t>
            </a:r>
          </a:p>
          <a:p>
            <a:pPr marL="457200" indent="-457200" algn="l">
              <a:buFont typeface="Arial" panose="020B0604020202020204" pitchFamily="34" charset="0"/>
              <a:buChar char="•"/>
            </a:pPr>
            <a:r>
              <a:rPr lang="en-GB" sz="3200"/>
              <a:t>Equally it is important you look after yourselves, that you know where to get help and support.</a:t>
            </a:r>
          </a:p>
        </p:txBody>
      </p:sp>
    </p:spTree>
    <p:extLst>
      <p:ext uri="{BB962C8B-B14F-4D97-AF65-F5344CB8AC3E}">
        <p14:creationId xmlns:p14="http://schemas.microsoft.com/office/powerpoint/2010/main" val="6526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2106" y="1908282"/>
            <a:ext cx="7739788" cy="4098071"/>
          </a:xfrm>
        </p:spPr>
        <p:txBody>
          <a:bodyPr>
            <a:normAutofit/>
          </a:bodyPr>
          <a:lstStyle/>
          <a:p>
            <a:r>
              <a:rPr lang="en-US" sz="4000" dirty="0">
                <a:solidFill>
                  <a:srgbClr val="78A22F"/>
                </a:solidFill>
              </a:rPr>
              <a:t>What has been most challenging about governing during a lockdown? </a:t>
            </a:r>
          </a:p>
          <a:p>
            <a:r>
              <a:rPr lang="en-US" sz="4000" dirty="0">
                <a:solidFill>
                  <a:srgbClr val="78A22F"/>
                </a:solidFill>
              </a:rPr>
              <a:t>What support do you and your board need to be more effective?</a:t>
            </a:r>
          </a:p>
          <a:p>
            <a:endParaRPr lang="en-US" sz="4000" dirty="0"/>
          </a:p>
          <a:p>
            <a:endParaRPr lang="en-US" sz="4000" dirty="0"/>
          </a:p>
          <a:p>
            <a:pPr algn="l"/>
            <a:endParaRPr lang="en-US" sz="3200" dirty="0"/>
          </a:p>
        </p:txBody>
      </p:sp>
    </p:spTree>
    <p:extLst>
      <p:ext uri="{BB962C8B-B14F-4D97-AF65-F5344CB8AC3E}">
        <p14:creationId xmlns:p14="http://schemas.microsoft.com/office/powerpoint/2010/main" val="11110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rgbClr val="78A22F"/>
                </a:solidFill>
                <a:latin typeface="Cambria" charset="0"/>
                <a:ea typeface="Cambria" charset="0"/>
                <a:cs typeface="Cambria" charset="0"/>
              </a:rPr>
              <a:t>Inspections</a:t>
            </a:r>
          </a:p>
        </p:txBody>
      </p:sp>
      <p:sp>
        <p:nvSpPr>
          <p:cNvPr id="3" name="Subtitle 2"/>
          <p:cNvSpPr>
            <a:spLocks noGrp="1"/>
          </p:cNvSpPr>
          <p:nvPr>
            <p:ph type="subTitle" idx="1"/>
          </p:nvPr>
        </p:nvSpPr>
        <p:spPr>
          <a:xfrm>
            <a:off x="720000" y="1979999"/>
            <a:ext cx="7739788" cy="4358171"/>
          </a:xfrm>
        </p:spPr>
        <p:txBody>
          <a:bodyPr>
            <a:normAutofit/>
          </a:bodyPr>
          <a:lstStyle/>
          <a:p>
            <a:pPr marL="571500" indent="-571500" algn="l">
              <a:buFont typeface="Arial" panose="020B0604020202020204" pitchFamily="34" charset="0"/>
              <a:buChar char="•"/>
            </a:pPr>
            <a:r>
              <a:rPr lang="en-US" sz="4000" err="1"/>
              <a:t>Ofsted</a:t>
            </a:r>
            <a:endParaRPr lang="en-US" sz="4000"/>
          </a:p>
          <a:p>
            <a:pPr marL="571500" indent="-571500" algn="l">
              <a:buFont typeface="Arial" panose="020B0604020202020204" pitchFamily="34" charset="0"/>
              <a:buChar char="•"/>
            </a:pPr>
            <a:r>
              <a:rPr lang="en-US" sz="4000"/>
              <a:t>SIAMs</a:t>
            </a:r>
          </a:p>
        </p:txBody>
      </p:sp>
    </p:spTree>
    <p:extLst>
      <p:ext uri="{BB962C8B-B14F-4D97-AF65-F5344CB8AC3E}">
        <p14:creationId xmlns:p14="http://schemas.microsoft.com/office/powerpoint/2010/main" val="3545797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Things to do now</a:t>
            </a:r>
            <a:endParaRPr lang="en-US" sz="5000" dirty="0">
              <a:ea typeface="Cambria" charset="0"/>
              <a:cs typeface="Cambria" charset="0"/>
            </a:endParaRPr>
          </a:p>
        </p:txBody>
      </p:sp>
      <p:sp>
        <p:nvSpPr>
          <p:cNvPr id="4" name="Subtitle 2">
            <a:extLst>
              <a:ext uri="{FF2B5EF4-FFF2-40B4-BE49-F238E27FC236}">
                <a16:creationId xmlns:a16="http://schemas.microsoft.com/office/drawing/2014/main" id="{EB835EA8-58A8-424E-B871-1A935F32A5AF}"/>
              </a:ext>
            </a:extLst>
          </p:cNvPr>
          <p:cNvSpPr>
            <a:spLocks noGrp="1"/>
          </p:cNvSpPr>
          <p:nvPr>
            <p:ph type="subTitle" idx="1"/>
          </p:nvPr>
        </p:nvSpPr>
        <p:spPr>
          <a:xfrm>
            <a:off x="736306" y="2190750"/>
            <a:ext cx="7739788" cy="4299697"/>
          </a:xfrm>
        </p:spPr>
        <p:txBody>
          <a:bodyPr>
            <a:normAutofit fontScale="77500" lnSpcReduction="20000"/>
          </a:bodyPr>
          <a:lstStyle/>
          <a:p>
            <a:pPr marL="457200" indent="-457200" algn="l">
              <a:buFont typeface="Arial" panose="020B0604020202020204" pitchFamily="34" charset="0"/>
              <a:buChar char="•"/>
            </a:pPr>
            <a:r>
              <a:rPr lang="en-US" sz="3800" dirty="0">
                <a:solidFill>
                  <a:schemeClr val="tx1"/>
                </a:solidFill>
              </a:rPr>
              <a:t>Implement a structured virtual monitoring </a:t>
            </a:r>
            <a:r>
              <a:rPr lang="en-US" sz="3800" dirty="0" err="1">
                <a:solidFill>
                  <a:schemeClr val="tx1"/>
                </a:solidFill>
              </a:rPr>
              <a:t>programme</a:t>
            </a:r>
            <a:r>
              <a:rPr lang="en-US" sz="3800" dirty="0">
                <a:solidFill>
                  <a:schemeClr val="tx1"/>
                </a:solidFill>
              </a:rPr>
              <a:t> – focus on key areas, including how the school will be catching-up the children who have missed some school.</a:t>
            </a:r>
          </a:p>
          <a:p>
            <a:pPr marL="457200" indent="-457200" algn="l">
              <a:buFont typeface="Arial" panose="020B0604020202020204" pitchFamily="34" charset="0"/>
              <a:buChar char="•"/>
            </a:pPr>
            <a:r>
              <a:rPr lang="en-US" sz="3800" dirty="0">
                <a:solidFill>
                  <a:schemeClr val="tx1"/>
                </a:solidFill>
              </a:rPr>
              <a:t>Be aware of the issues with data</a:t>
            </a:r>
          </a:p>
          <a:p>
            <a:pPr marL="457200" indent="-457200" algn="l">
              <a:buFont typeface="Arial" panose="020B0604020202020204" pitchFamily="34" charset="0"/>
              <a:buChar char="•"/>
            </a:pPr>
            <a:r>
              <a:rPr lang="en-US" sz="3800" dirty="0">
                <a:solidFill>
                  <a:schemeClr val="tx1"/>
                </a:solidFill>
              </a:rPr>
              <a:t>Continue to </a:t>
            </a:r>
            <a:r>
              <a:rPr lang="en-US" sz="3800" dirty="0" err="1">
                <a:solidFill>
                  <a:schemeClr val="tx1"/>
                </a:solidFill>
              </a:rPr>
              <a:t>prioritise</a:t>
            </a:r>
            <a:r>
              <a:rPr lang="en-US" sz="3800" dirty="0">
                <a:solidFill>
                  <a:schemeClr val="tx1"/>
                </a:solidFill>
              </a:rPr>
              <a:t> wellbeing</a:t>
            </a:r>
          </a:p>
          <a:p>
            <a:pPr marL="457200" indent="-457200" algn="l">
              <a:buFont typeface="Arial" panose="020B0604020202020204" pitchFamily="34" charset="0"/>
              <a:buChar char="•"/>
            </a:pPr>
            <a:r>
              <a:rPr lang="en-US" sz="3800" dirty="0">
                <a:solidFill>
                  <a:schemeClr val="tx1"/>
                </a:solidFill>
              </a:rPr>
              <a:t>Put together a governors action plan</a:t>
            </a:r>
          </a:p>
          <a:p>
            <a:pPr marL="457200" indent="-457200" algn="l">
              <a:buFont typeface="Arial" panose="020B0604020202020204" pitchFamily="34" charset="0"/>
              <a:buChar char="•"/>
            </a:pPr>
            <a:r>
              <a:rPr lang="en-US" sz="3800" dirty="0">
                <a:solidFill>
                  <a:schemeClr val="tx1"/>
                </a:solidFill>
              </a:rPr>
              <a:t>Undertake in person safeguarding and health and safety visits as soon as it is safe to do so. (Not before)</a:t>
            </a:r>
          </a:p>
          <a:p>
            <a:pPr marL="457200" indent="-457200" algn="l">
              <a:buFont typeface="Arial" panose="020B0604020202020204" pitchFamily="34" charset="0"/>
              <a:buChar char="•"/>
            </a:pPr>
            <a:endParaRPr lang="en-US" sz="3200" dirty="0"/>
          </a:p>
        </p:txBody>
      </p:sp>
    </p:spTree>
    <p:extLst>
      <p:ext uri="{BB962C8B-B14F-4D97-AF65-F5344CB8AC3E}">
        <p14:creationId xmlns:p14="http://schemas.microsoft.com/office/powerpoint/2010/main" val="1447358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chemeClr val="bg1"/>
                </a:solidFill>
                <a:latin typeface="Cambria" charset="0"/>
                <a:ea typeface="Cambria" charset="0"/>
                <a:cs typeface="Cambria" charset="0"/>
              </a:rPr>
              <a:t>Thank you for your time</a:t>
            </a:r>
          </a:p>
        </p:txBody>
      </p:sp>
      <p:sp>
        <p:nvSpPr>
          <p:cNvPr id="3" name="Subtitle 2"/>
          <p:cNvSpPr>
            <a:spLocks noGrp="1"/>
          </p:cNvSpPr>
          <p:nvPr>
            <p:ph type="subTitle" idx="1"/>
          </p:nvPr>
        </p:nvSpPr>
        <p:spPr>
          <a:xfrm>
            <a:off x="720000" y="2388561"/>
            <a:ext cx="7739788" cy="4098071"/>
          </a:xfrm>
        </p:spPr>
        <p:txBody>
          <a:bodyPr>
            <a:normAutofit/>
          </a:bodyPr>
          <a:lstStyle/>
          <a:p>
            <a:pPr algn="l"/>
            <a:r>
              <a:rPr lang="en-US" sz="3200">
                <a:solidFill>
                  <a:schemeClr val="bg1"/>
                </a:solidFill>
              </a:rPr>
              <a:t>• We value your feedback</a:t>
            </a:r>
          </a:p>
          <a:p>
            <a:pPr algn="l"/>
            <a:r>
              <a:rPr lang="en-US" sz="3200">
                <a:solidFill>
                  <a:schemeClr val="bg1"/>
                </a:solidFill>
              </a:rPr>
              <a:t>• For further resources please visit the Bath and Wells Diocesan website</a:t>
            </a:r>
          </a:p>
          <a:p>
            <a:pPr algn="l"/>
            <a:r>
              <a:rPr lang="en-GB" sz="2400">
                <a:solidFill>
                  <a:schemeClr val="bg1"/>
                </a:solidFill>
                <a:hlinkClick r:id="rId4">
                  <a:extLst>
                    <a:ext uri="{A12FA001-AC4F-418D-AE19-62706E023703}">
                      <ahyp:hlinkClr xmlns:ahyp="http://schemas.microsoft.com/office/drawing/2018/hyperlinkcolor" val="tx"/>
                    </a:ext>
                  </a:extLst>
                </a:hlinkClick>
              </a:rPr>
              <a:t>https://www.bathandwells.org.uk/supporting-children/</a:t>
            </a:r>
            <a:endParaRPr lang="en-GB" sz="2400">
              <a:solidFill>
                <a:schemeClr val="bg1"/>
              </a:solidFill>
            </a:endParaRPr>
          </a:p>
          <a:p>
            <a:pPr algn="l"/>
            <a:endParaRPr lang="en-US" sz="3200">
              <a:solidFill>
                <a:schemeClr val="bg1"/>
              </a:solidFill>
            </a:endParaRPr>
          </a:p>
          <a:p>
            <a:pPr algn="l"/>
            <a:endParaRPr lang="en-US" sz="3200"/>
          </a:p>
        </p:txBody>
      </p:sp>
    </p:spTree>
    <p:extLst>
      <p:ext uri="{BB962C8B-B14F-4D97-AF65-F5344CB8AC3E}">
        <p14:creationId xmlns:p14="http://schemas.microsoft.com/office/powerpoint/2010/main" val="166777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flock of seagulls standing next to a body of water&#10;&#10;Description automatically generated">
            <a:extLst>
              <a:ext uri="{FF2B5EF4-FFF2-40B4-BE49-F238E27FC236}">
                <a16:creationId xmlns:a16="http://schemas.microsoft.com/office/drawing/2014/main" id="{5ABCE991-0B39-4DCE-BABC-DBAD08577098}"/>
              </a:ext>
            </a:extLst>
          </p:cNvPr>
          <p:cNvPicPr>
            <a:picLocks noChangeAspect="1"/>
          </p:cNvPicPr>
          <p:nvPr/>
        </p:nvPicPr>
        <p:blipFill rotWithShape="1">
          <a:blip r:embed="rId3">
            <a:alphaModFix/>
          </a:blip>
          <a:srcRect r="6764"/>
          <a:stretch/>
        </p:blipFill>
        <p:spPr>
          <a:xfrm>
            <a:off x="4348157" y="10"/>
            <a:ext cx="4795614"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4" name="TextBox 3">
            <a:extLst>
              <a:ext uri="{FF2B5EF4-FFF2-40B4-BE49-F238E27FC236}">
                <a16:creationId xmlns:a16="http://schemas.microsoft.com/office/drawing/2014/main" id="{23572C5B-669B-463B-A6F8-4586B691D9F3}"/>
              </a:ext>
            </a:extLst>
          </p:cNvPr>
          <p:cNvSpPr txBox="1"/>
          <p:nvPr/>
        </p:nvSpPr>
        <p:spPr>
          <a:xfrm>
            <a:off x="407805" y="364967"/>
            <a:ext cx="3948113" cy="5669879"/>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The Serenity Prayer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rPr>
              <a:t>God grant me the serenity to accept the things that I cannot change,</a:t>
            </a: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rPr>
              <a:t>The courage to change the things I can,</a:t>
            </a: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rPr>
              <a:t>And the wisdom to know the difference.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361931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Aims of the session</a:t>
            </a:r>
          </a:p>
        </p:txBody>
      </p:sp>
      <p:sp>
        <p:nvSpPr>
          <p:cNvPr id="3" name="Subtitle 2"/>
          <p:cNvSpPr>
            <a:spLocks noGrp="1"/>
          </p:cNvSpPr>
          <p:nvPr>
            <p:ph type="subTitle" idx="1"/>
          </p:nvPr>
        </p:nvSpPr>
        <p:spPr>
          <a:xfrm>
            <a:off x="720000" y="1979999"/>
            <a:ext cx="7739788" cy="4098071"/>
          </a:xfrm>
        </p:spPr>
        <p:txBody>
          <a:bodyPr>
            <a:normAutofit fontScale="92500" lnSpcReduction="20000"/>
          </a:bodyPr>
          <a:lstStyle/>
          <a:p>
            <a:pPr algn="l"/>
            <a:r>
              <a:rPr lang="en-US" sz="3200" dirty="0"/>
              <a:t>To discuss:</a:t>
            </a:r>
          </a:p>
          <a:p>
            <a:pPr marL="457200" indent="-457200" algn="l">
              <a:buFont typeface="Arial" panose="020B0604020202020204" pitchFamily="34" charset="0"/>
              <a:buChar char="•"/>
            </a:pPr>
            <a:r>
              <a:rPr lang="en-US" sz="3200" dirty="0"/>
              <a:t>Key Skills</a:t>
            </a:r>
          </a:p>
          <a:p>
            <a:pPr marL="457200" indent="-457200" algn="l">
              <a:buFont typeface="Arial" panose="020B0604020202020204" pitchFamily="34" charset="0"/>
              <a:buChar char="•"/>
            </a:pPr>
            <a:r>
              <a:rPr lang="en-US" sz="3200" dirty="0"/>
              <a:t>Roles and responsibilities of a chair of governors</a:t>
            </a:r>
          </a:p>
          <a:p>
            <a:pPr marL="457200" indent="-457200" algn="l">
              <a:buFont typeface="Arial" panose="020B0604020202020204" pitchFamily="34" charset="0"/>
              <a:buChar char="•"/>
            </a:pPr>
            <a:r>
              <a:rPr lang="en-US" sz="3200" dirty="0"/>
              <a:t>The importance of linking vision through school documents</a:t>
            </a:r>
          </a:p>
          <a:p>
            <a:pPr marL="457200" indent="-457200" algn="l">
              <a:buFont typeface="Arial" panose="020B0604020202020204" pitchFamily="34" charset="0"/>
              <a:buChar char="•"/>
            </a:pPr>
            <a:r>
              <a:rPr lang="en-US" sz="3200" dirty="0"/>
              <a:t>Your relationship with your head</a:t>
            </a:r>
          </a:p>
          <a:p>
            <a:pPr marL="457200" indent="-457200" algn="l">
              <a:buFont typeface="Arial" panose="020B0604020202020204" pitchFamily="34" charset="0"/>
              <a:buChar char="•"/>
            </a:pPr>
            <a:r>
              <a:rPr lang="en-US" sz="3200" dirty="0"/>
              <a:t>Areas to pay special attention – HT PM, complaints, exclusions</a:t>
            </a:r>
          </a:p>
          <a:p>
            <a:pPr marL="457200" indent="-457200" algn="l">
              <a:buFont typeface="Arial" panose="020B0604020202020204" pitchFamily="34" charset="0"/>
              <a:buChar char="•"/>
            </a:pPr>
            <a:r>
              <a:rPr lang="en-US" sz="3200" dirty="0"/>
              <a:t>Ensuring Effective Challenge </a:t>
            </a:r>
          </a:p>
        </p:txBody>
      </p:sp>
    </p:spTree>
    <p:extLst>
      <p:ext uri="{BB962C8B-B14F-4D97-AF65-F5344CB8AC3E}">
        <p14:creationId xmlns:p14="http://schemas.microsoft.com/office/powerpoint/2010/main" val="290230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5000" dirty="0">
                <a:solidFill>
                  <a:srgbClr val="78A22F"/>
                </a:solidFill>
                <a:latin typeface="Cambria" charset="0"/>
                <a:ea typeface="Cambria" charset="0"/>
                <a:cs typeface="Cambria" charset="0"/>
              </a:rPr>
              <a:t>Core Functions of Governance</a:t>
            </a:r>
          </a:p>
        </p:txBody>
      </p:sp>
      <p:sp>
        <p:nvSpPr>
          <p:cNvPr id="3" name="Subtitle 2"/>
          <p:cNvSpPr>
            <a:spLocks noGrp="1"/>
          </p:cNvSpPr>
          <p:nvPr>
            <p:ph type="subTitle" idx="1"/>
          </p:nvPr>
        </p:nvSpPr>
        <p:spPr>
          <a:xfrm>
            <a:off x="720000" y="1979999"/>
            <a:ext cx="7739788" cy="4098071"/>
          </a:xfrm>
        </p:spPr>
        <p:txBody>
          <a:bodyPr>
            <a:normAutofit fontScale="850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cs typeface="Arial" panose="020B0604020202020204" pitchFamily="34" charset="0"/>
              </a:rPr>
              <a:t>• Ensuring clarity of vision, ethos and strategic direction;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cs typeface="Arial" panose="020B0604020202020204" pitchFamily="34" charset="0"/>
              </a:rPr>
              <a:t>• Holding executive leaders to account for the educational performance of the organisation and its pupils, and the effective and efficient performance management of staff; and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cs typeface="Arial" panose="020B0604020202020204" pitchFamily="34" charset="0"/>
              </a:rPr>
              <a:t>• Overseeing the financial performance of the organisation and making sure its money is well spent. </a:t>
            </a:r>
          </a:p>
          <a:p>
            <a:pPr marL="0" indent="0" algn="r">
              <a:buNone/>
            </a:pPr>
            <a:endParaRPr lang="en-GB" sz="3200" dirty="0">
              <a:cs typeface="Arial" panose="020B0604020202020204" pitchFamily="34" charset="0"/>
            </a:endParaRPr>
          </a:p>
          <a:p>
            <a:pPr marL="0" indent="0" algn="r">
              <a:buNone/>
            </a:pPr>
            <a:r>
              <a:rPr lang="en-GB" sz="3200" dirty="0">
                <a:cs typeface="Arial" panose="020B0604020202020204" pitchFamily="34" charset="0"/>
              </a:rPr>
              <a:t>Governance Handbook, 2020</a:t>
            </a:r>
          </a:p>
          <a:p>
            <a:pPr algn="l"/>
            <a:endParaRPr lang="en-US" sz="3200" dirty="0"/>
          </a:p>
        </p:txBody>
      </p:sp>
    </p:spTree>
    <p:extLst>
      <p:ext uri="{BB962C8B-B14F-4D97-AF65-F5344CB8AC3E}">
        <p14:creationId xmlns:p14="http://schemas.microsoft.com/office/powerpoint/2010/main" val="115150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37501"/>
            <a:ext cx="7886700" cy="3408406"/>
          </a:xfrm>
        </p:spPr>
        <p:txBody>
          <a:bodyPr anchor="t">
            <a:normAutofit fontScale="90000"/>
          </a:bodyPr>
          <a:lstStyle/>
          <a:p>
            <a:pPr algn="l"/>
            <a:br>
              <a:rPr lang="en-US">
                <a:solidFill>
                  <a:srgbClr val="78A22F"/>
                </a:solidFill>
                <a:latin typeface="Cambria" panose="02040503050406030204" pitchFamily="18" charset="0"/>
                <a:ea typeface="Cambria" panose="02040503050406030204" pitchFamily="18" charset="0"/>
              </a:rPr>
            </a:br>
            <a:br>
              <a:rPr lang="en-US">
                <a:solidFill>
                  <a:srgbClr val="78A22F"/>
                </a:solidFill>
                <a:latin typeface="Cambria" panose="02040503050406030204" pitchFamily="18" charset="0"/>
                <a:ea typeface="Cambria" panose="02040503050406030204" pitchFamily="18" charset="0"/>
              </a:rPr>
            </a:br>
            <a:r>
              <a:rPr lang="en-US">
                <a:solidFill>
                  <a:srgbClr val="78A22F"/>
                </a:solidFill>
                <a:latin typeface="Cambria" panose="02040503050406030204" pitchFamily="18" charset="0"/>
                <a:ea typeface="Cambria" panose="02040503050406030204" pitchFamily="18" charset="0"/>
              </a:rPr>
              <a:t>How is the role of the chair different to being a governor?</a:t>
            </a:r>
            <a:br>
              <a:rPr lang="en-US">
                <a:solidFill>
                  <a:srgbClr val="78A22F"/>
                </a:solidFill>
                <a:latin typeface="Cambria" panose="02040503050406030204" pitchFamily="18" charset="0"/>
                <a:ea typeface="Cambria" panose="02040503050406030204" pitchFamily="18" charset="0"/>
              </a:rPr>
            </a:br>
            <a:r>
              <a:rPr lang="en-US">
                <a:solidFill>
                  <a:srgbClr val="78A22F"/>
                </a:solidFill>
                <a:latin typeface="Cambria" panose="02040503050406030204" pitchFamily="18" charset="0"/>
                <a:ea typeface="Cambria" panose="02040503050406030204" pitchFamily="18" charset="0"/>
              </a:rPr>
              <a:t>What skills do you think you need?</a:t>
            </a:r>
            <a:br>
              <a:rPr lang="en-US">
                <a:solidFill>
                  <a:srgbClr val="78A22F"/>
                </a:solidFill>
                <a:latin typeface="Cambria" panose="02040503050406030204" pitchFamily="18" charset="0"/>
                <a:ea typeface="Cambria" panose="02040503050406030204" pitchFamily="18" charset="0"/>
              </a:rPr>
            </a:br>
            <a:r>
              <a:rPr lang="en-US">
                <a:solidFill>
                  <a:srgbClr val="78A22F"/>
                </a:solidFill>
                <a:latin typeface="Cambria" panose="02040503050406030204" pitchFamily="18" charset="0"/>
                <a:ea typeface="Cambria" panose="02040503050406030204" pitchFamily="18" charset="0"/>
              </a:rPr>
              <a:t>What challenges will you face?</a:t>
            </a:r>
            <a:br>
              <a:rPr lang="en-US" sz="5400">
                <a:solidFill>
                  <a:srgbClr val="78A22F"/>
                </a:solidFill>
                <a:latin typeface="Cambria" panose="02040503050406030204" pitchFamily="18" charset="0"/>
                <a:ea typeface="Cambria" panose="02040503050406030204" pitchFamily="18" charset="0"/>
              </a:rPr>
            </a:br>
            <a:endParaRPr lang="en-US" sz="5000">
              <a:solidFill>
                <a:srgbClr val="78A22F"/>
              </a:solidFill>
              <a:latin typeface="Cambria" charset="0"/>
              <a:ea typeface="Cambria" charset="0"/>
              <a:cs typeface="Cambria" charset="0"/>
            </a:endParaRPr>
          </a:p>
        </p:txBody>
      </p:sp>
    </p:spTree>
    <p:extLst>
      <p:ext uri="{BB962C8B-B14F-4D97-AF65-F5344CB8AC3E}">
        <p14:creationId xmlns:p14="http://schemas.microsoft.com/office/powerpoint/2010/main" val="42319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5B159-1B9A-4B8E-9CAE-89D9FEC64B0E}"/>
              </a:ext>
            </a:extLst>
          </p:cNvPr>
          <p:cNvSpPr>
            <a:spLocks noGrp="1"/>
          </p:cNvSpPr>
          <p:nvPr>
            <p:ph idx="1"/>
          </p:nvPr>
        </p:nvSpPr>
        <p:spPr/>
        <p:txBody>
          <a:bodyPr>
            <a:normAutofit/>
          </a:bodyPr>
          <a:lstStyle/>
          <a:p>
            <a:r>
              <a:rPr lang="en-GB" dirty="0"/>
              <a:t>Strategic thinking</a:t>
            </a:r>
          </a:p>
          <a:p>
            <a:r>
              <a:rPr lang="en-GB" dirty="0"/>
              <a:t>Effective communication with staff, parents, pupils, the trust and the wider community</a:t>
            </a:r>
          </a:p>
          <a:p>
            <a:r>
              <a:rPr lang="en-GB" dirty="0"/>
              <a:t>Effective meeting chairing</a:t>
            </a:r>
          </a:p>
          <a:p>
            <a:r>
              <a:rPr lang="en-GB" dirty="0"/>
              <a:t>Ability to facilitate difficult decision making and to manage expectations</a:t>
            </a:r>
          </a:p>
          <a:p>
            <a:r>
              <a:rPr lang="en-GB" dirty="0"/>
              <a:t>Time management</a:t>
            </a:r>
          </a:p>
        </p:txBody>
      </p:sp>
      <p:sp>
        <p:nvSpPr>
          <p:cNvPr id="4" name="Title 1">
            <a:extLst>
              <a:ext uri="{FF2B5EF4-FFF2-40B4-BE49-F238E27FC236}">
                <a16:creationId xmlns:a16="http://schemas.microsoft.com/office/drawing/2014/main" id="{1B22C503-6963-41D1-9504-9347CF369FBC}"/>
              </a:ext>
            </a:extLst>
          </p:cNvPr>
          <p:cNvSpPr txBox="1">
            <a:spLocks/>
          </p:cNvSpPr>
          <p:nvPr/>
        </p:nvSpPr>
        <p:spPr>
          <a:xfrm>
            <a:off x="720000" y="720000"/>
            <a:ext cx="7772400" cy="12599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78A22F"/>
                </a:solidFill>
                <a:latin typeface="Cambria" charset="0"/>
                <a:ea typeface="Cambria" charset="0"/>
                <a:cs typeface="Cambria" charset="0"/>
              </a:rPr>
              <a:t>Key Skills</a:t>
            </a:r>
          </a:p>
        </p:txBody>
      </p:sp>
    </p:spTree>
    <p:extLst>
      <p:ext uri="{BB962C8B-B14F-4D97-AF65-F5344CB8AC3E}">
        <p14:creationId xmlns:p14="http://schemas.microsoft.com/office/powerpoint/2010/main" val="105921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Strategic vision</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GB" sz="3200">
                <a:solidFill>
                  <a:schemeClr val="tx1">
                    <a:lumMod val="95000"/>
                    <a:lumOff val="5000"/>
                  </a:schemeClr>
                </a:solidFill>
              </a:rPr>
              <a:t>“The board should ensure that the organisation has a clear vision – which is articulated in a specific written statement. This should include ambitions for current and future pupils, as well as for the organisation’s relationship with other schools. For MATs, the vision should set out the level of ambition they have for future growth.”</a:t>
            </a:r>
            <a:endParaRPr lang="en-GB" sz="2000">
              <a:solidFill>
                <a:schemeClr val="tx1">
                  <a:lumMod val="95000"/>
                  <a:lumOff val="5000"/>
                </a:schemeClr>
              </a:solidFill>
            </a:endParaRPr>
          </a:p>
          <a:p>
            <a:pPr lvl="0" algn="r"/>
            <a:r>
              <a:rPr lang="en-GB" sz="2000">
                <a:solidFill>
                  <a:schemeClr val="tx1">
                    <a:lumMod val="95000"/>
                    <a:lumOff val="5000"/>
                  </a:schemeClr>
                </a:solidFill>
              </a:rPr>
              <a:t>Governance Handbook October 2020</a:t>
            </a:r>
          </a:p>
          <a:p>
            <a:pPr algn="l"/>
            <a:endParaRPr lang="en-US" sz="3200"/>
          </a:p>
        </p:txBody>
      </p:sp>
    </p:spTree>
    <p:extLst>
      <p:ext uri="{BB962C8B-B14F-4D97-AF65-F5344CB8AC3E}">
        <p14:creationId xmlns:p14="http://schemas.microsoft.com/office/powerpoint/2010/main" val="186715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fontScale="90000"/>
          </a:bodyPr>
          <a:lstStyle/>
          <a:p>
            <a:pPr algn="l"/>
            <a:r>
              <a:rPr lang="en-US" sz="5000">
                <a:solidFill>
                  <a:srgbClr val="78A22F"/>
                </a:solidFill>
                <a:latin typeface="Cambria" charset="0"/>
                <a:ea typeface="Cambria" charset="0"/>
                <a:cs typeface="Cambria" charset="0"/>
              </a:rPr>
              <a:t>Vision across inspection framework</a:t>
            </a:r>
          </a:p>
        </p:txBody>
      </p:sp>
      <p:sp>
        <p:nvSpPr>
          <p:cNvPr id="3" name="Subtitle 2"/>
          <p:cNvSpPr>
            <a:spLocks noGrp="1"/>
          </p:cNvSpPr>
          <p:nvPr>
            <p:ph type="subTitle" idx="1"/>
          </p:nvPr>
        </p:nvSpPr>
        <p:spPr>
          <a:xfrm>
            <a:off x="720000" y="1979999"/>
            <a:ext cx="7739788" cy="4098071"/>
          </a:xfrm>
        </p:spPr>
        <p:txBody>
          <a:bodyPr>
            <a:normAutofit fontScale="85000" lnSpcReduction="10000"/>
          </a:bodyPr>
          <a:lstStyle/>
          <a:p>
            <a:pPr algn="l"/>
            <a:r>
              <a:rPr lang="en-GB" altLang="en-US" sz="3200">
                <a:solidFill>
                  <a:schemeClr val="tx1">
                    <a:lumMod val="95000"/>
                    <a:lumOff val="5000"/>
                  </a:schemeClr>
                </a:solidFill>
              </a:rPr>
              <a:t>Church schools must </a:t>
            </a:r>
            <a:r>
              <a:rPr lang="en-GB" sz="3200">
                <a:solidFill>
                  <a:schemeClr val="tx1">
                    <a:lumMod val="95000"/>
                    <a:lumOff val="5000"/>
                  </a:schemeClr>
                </a:solidFill>
              </a:rPr>
              <a:t>ensure clarity of vision, ethos and strategic direction</a:t>
            </a:r>
            <a:br>
              <a:rPr lang="en-GB" sz="3200">
                <a:solidFill>
                  <a:schemeClr val="tx1">
                    <a:lumMod val="95000"/>
                    <a:lumOff val="5000"/>
                  </a:schemeClr>
                </a:solidFill>
              </a:rPr>
            </a:br>
            <a:r>
              <a:rPr lang="en-GB" sz="3200">
                <a:solidFill>
                  <a:schemeClr val="tx1">
                    <a:lumMod val="95000"/>
                    <a:lumOff val="5000"/>
                  </a:schemeClr>
                </a:solidFill>
              </a:rPr>
              <a:t>(Governance Handbook)</a:t>
            </a:r>
          </a:p>
          <a:p>
            <a:pPr algn="l"/>
            <a:r>
              <a:rPr lang="en-GB" sz="3200">
                <a:solidFill>
                  <a:schemeClr val="tx1">
                    <a:lumMod val="95000"/>
                    <a:lumOff val="5000"/>
                  </a:schemeClr>
                </a:solidFill>
              </a:rPr>
              <a:t>Ensure leaders have a clear and ambitious vision for providing high-quality, inclusive education and training to all. This is realised through strong, shared values, policies and practice (Ofsted framework)</a:t>
            </a:r>
          </a:p>
          <a:p>
            <a:pPr algn="l"/>
            <a:r>
              <a:rPr lang="en-GB" sz="3200">
                <a:solidFill>
                  <a:schemeClr val="tx1">
                    <a:lumMod val="95000"/>
                    <a:lumOff val="5000"/>
                  </a:schemeClr>
                </a:solidFill>
              </a:rPr>
              <a:t>How effective is the school’s distinctive Christian vision, established and promoted by leadership at all levels, in enabling pupils and adults to flourish? (SIAMS framework)</a:t>
            </a:r>
          </a:p>
        </p:txBody>
      </p:sp>
    </p:spTree>
    <p:extLst>
      <p:ext uri="{BB962C8B-B14F-4D97-AF65-F5344CB8AC3E}">
        <p14:creationId xmlns:p14="http://schemas.microsoft.com/office/powerpoint/2010/main" val="1234294718"/>
      </p:ext>
    </p:extLst>
  </p:cSld>
  <p:clrMapOvr>
    <a:masterClrMapping/>
  </p:clrMapOvr>
</p:sld>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template 5 WHITE (Pink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th &amp; Well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EEEA182CBFDB42B2D66D8786B902EE" ma:contentTypeVersion="5" ma:contentTypeDescription="Create a new document." ma:contentTypeScope="" ma:versionID="88f87fe7825f9f410da2f8ec172671a9">
  <xsd:schema xmlns:xsd="http://www.w3.org/2001/XMLSchema" xmlns:xs="http://www.w3.org/2001/XMLSchema" xmlns:p="http://schemas.microsoft.com/office/2006/metadata/properties" xmlns:ns2="5215a1fe-d1b5-4244-af2d-4166f023ba2b" targetNamespace="http://schemas.microsoft.com/office/2006/metadata/properties" ma:root="true" ma:fieldsID="d4592ae08a7f5fbe54a84d6ab7c86c59" ns2:_="">
    <xsd:import namespace="5215a1fe-d1b5-4244-af2d-4166f023ba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5a1fe-d1b5-4244-af2d-4166f023b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1E2754-43CE-4718-BE69-177B12E81F61}">
  <ds:schemaRefs>
    <ds:schemaRef ds:uri="http://schemas.microsoft.com/sharepoint/v3/contenttype/forms"/>
  </ds:schemaRefs>
</ds:datastoreItem>
</file>

<file path=customXml/itemProps2.xml><?xml version="1.0" encoding="utf-8"?>
<ds:datastoreItem xmlns:ds="http://schemas.openxmlformats.org/officeDocument/2006/customXml" ds:itemID="{642B44EC-631C-4144-AFEB-D6FB55EDCF14}">
  <ds:schemaRefs>
    <ds:schemaRef ds:uri="5215a1fe-d1b5-4244-af2d-4166f023ba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365417-B9D7-4639-A72F-B61488B0653D}">
  <ds:schemaRefs>
    <ds:schemaRef ds:uri="http://purl.org/dc/terms/"/>
    <ds:schemaRef ds:uri="http://schemas.openxmlformats.org/package/2006/metadata/core-properties"/>
    <ds:schemaRef ds:uri="http://purl.org/dc/dcmitype/"/>
    <ds:schemaRef ds:uri="http://schemas.microsoft.com/office/infopath/2007/PartnerControls"/>
    <ds:schemaRef ds:uri="5215a1fe-d1b5-4244-af2d-4166f023ba2b"/>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1 BLUE (green inner) (2)</Template>
  <TotalTime>296</TotalTime>
  <Words>1032</Words>
  <Application>Microsoft Office PowerPoint</Application>
  <PresentationFormat>On-screen Show (4:3)</PresentationFormat>
  <Paragraphs>137</Paragraphs>
  <Slides>24</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Calibri</vt:lpstr>
      <vt:lpstr>Calibri Light</vt:lpstr>
      <vt:lpstr>Cambria</vt:lpstr>
      <vt:lpstr>Franklin Gothic Book</vt:lpstr>
      <vt:lpstr>Powerpoint template 1 BLUE (Green inner)</vt:lpstr>
      <vt:lpstr>Office Theme</vt:lpstr>
      <vt:lpstr>Powerpoint template 5 WHITE (Pink inner)</vt:lpstr>
      <vt:lpstr>1_Office Theme</vt:lpstr>
      <vt:lpstr>New &amp; Aspiring Chairs</vt:lpstr>
      <vt:lpstr>PowerPoint Presentation</vt:lpstr>
      <vt:lpstr>PowerPoint Presentation</vt:lpstr>
      <vt:lpstr>Aims of the session</vt:lpstr>
      <vt:lpstr>Core Functions of Governance</vt:lpstr>
      <vt:lpstr>  How is the role of the chair different to being a governor? What skills do you think you need? What challenges will you face? </vt:lpstr>
      <vt:lpstr>PowerPoint Presentation</vt:lpstr>
      <vt:lpstr>Strategic vision</vt:lpstr>
      <vt:lpstr>Vision across inspection framework</vt:lpstr>
      <vt:lpstr>   Is your school’s vision fit for purpose?</vt:lpstr>
      <vt:lpstr>The Chair (1)</vt:lpstr>
      <vt:lpstr>The Chair (2) </vt:lpstr>
      <vt:lpstr>Roles and Responsibilities </vt:lpstr>
      <vt:lpstr>Relationship with the Head </vt:lpstr>
      <vt:lpstr>PowerPoint Presentation</vt:lpstr>
      <vt:lpstr>Safeguarding</vt:lpstr>
      <vt:lpstr>Pay special attention to:</vt:lpstr>
      <vt:lpstr>Holding Leaders To Account – at meetings</vt:lpstr>
      <vt:lpstr>Holding Leaders To Account – Governor Monitoring</vt:lpstr>
      <vt:lpstr>Wellbeing </vt:lpstr>
      <vt:lpstr>PowerPoint Presentation</vt:lpstr>
      <vt:lpstr>Inspections</vt:lpstr>
      <vt:lpstr>Things to do now</vt:lpstr>
      <vt:lpstr>Thank you for your time</vt:lpstr>
    </vt:vector>
  </TitlesOfParts>
  <Company>Diocese Bath &amp; Wells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Governance</dc:title>
  <dc:creator>Vicky Christophers1</dc:creator>
  <cp:lastModifiedBy>Jan Chandler</cp:lastModifiedBy>
  <cp:revision>11</cp:revision>
  <dcterms:created xsi:type="dcterms:W3CDTF">2020-08-19T09:40:01Z</dcterms:created>
  <dcterms:modified xsi:type="dcterms:W3CDTF">2021-03-15T14:28:53Z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0x010100B9EEEA182CBFDB42B2D66D8786B902EE</vt:lpwstr>
  </property>
</Properties>
</file>