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261" r:id="rId6"/>
    <p:sldId id="257" r:id="rId7"/>
    <p:sldId id="280" r:id="rId8"/>
    <p:sldId id="281" r:id="rId9"/>
    <p:sldId id="275" r:id="rId10"/>
    <p:sldId id="276" r:id="rId11"/>
    <p:sldId id="277" r:id="rId12"/>
    <p:sldId id="278" r:id="rId13"/>
    <p:sldId id="279" r:id="rId14"/>
    <p:sldId id="267" r:id="rId15"/>
    <p:sldId id="262"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9796" autoAdjust="0"/>
  </p:normalViewPr>
  <p:slideViewPr>
    <p:cSldViewPr snapToGrid="0" snapToObjects="1">
      <p:cViewPr varScale="1">
        <p:scale>
          <a:sx n="47" d="100"/>
          <a:sy n="47" d="100"/>
        </p:scale>
        <p:origin x="1363" y="38"/>
      </p:cViewPr>
      <p:guideLst>
        <p:guide orient="horz" pos="2160"/>
        <p:guide pos="532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213025-5FCB-4283-8E7A-3DAB495F8CBE}" type="datetimeFigureOut">
              <a:rPr lang="en-GB" smtClean="0"/>
              <a:t>30/09/2020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9479D8-C4B4-4D48-8276-4782B54922A4}" type="slidenum">
              <a:rPr lang="en-GB" smtClean="0"/>
              <a:t>‹#›</a:t>
            </a:fld>
            <a:endParaRPr lang="en-GB"/>
          </a:p>
        </p:txBody>
      </p:sp>
    </p:spTree>
    <p:extLst>
      <p:ext uri="{BB962C8B-B14F-4D97-AF65-F5344CB8AC3E}">
        <p14:creationId xmlns:p14="http://schemas.microsoft.com/office/powerpoint/2010/main" val="92288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D404-CA95-425B-8C0D-F2B08FDF2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4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10</a:t>
            </a:fld>
            <a:endParaRPr lang="en-GB"/>
          </a:p>
        </p:txBody>
      </p:sp>
    </p:spTree>
    <p:extLst>
      <p:ext uri="{BB962C8B-B14F-4D97-AF65-F5344CB8AC3E}">
        <p14:creationId xmlns:p14="http://schemas.microsoft.com/office/powerpoint/2010/main" val="422489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D404-CA95-425B-8C0D-F2B08FDF2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06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2</a:t>
            </a:fld>
            <a:endParaRPr lang="en-GB"/>
          </a:p>
        </p:txBody>
      </p:sp>
    </p:spTree>
    <p:extLst>
      <p:ext uri="{BB962C8B-B14F-4D97-AF65-F5344CB8AC3E}">
        <p14:creationId xmlns:p14="http://schemas.microsoft.com/office/powerpoint/2010/main" val="413229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3</a:t>
            </a:fld>
            <a:endParaRPr lang="en-GB"/>
          </a:p>
        </p:txBody>
      </p:sp>
    </p:spTree>
    <p:extLst>
      <p:ext uri="{BB962C8B-B14F-4D97-AF65-F5344CB8AC3E}">
        <p14:creationId xmlns:p14="http://schemas.microsoft.com/office/powerpoint/2010/main" val="354393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4</a:t>
            </a:fld>
            <a:endParaRPr lang="en-GB"/>
          </a:p>
        </p:txBody>
      </p:sp>
    </p:spTree>
    <p:extLst>
      <p:ext uri="{BB962C8B-B14F-4D97-AF65-F5344CB8AC3E}">
        <p14:creationId xmlns:p14="http://schemas.microsoft.com/office/powerpoint/2010/main" val="169271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5</a:t>
            </a:fld>
            <a:endParaRPr lang="en-GB"/>
          </a:p>
        </p:txBody>
      </p:sp>
    </p:spTree>
    <p:extLst>
      <p:ext uri="{BB962C8B-B14F-4D97-AF65-F5344CB8AC3E}">
        <p14:creationId xmlns:p14="http://schemas.microsoft.com/office/powerpoint/2010/main" val="320659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6</a:t>
            </a:fld>
            <a:endParaRPr lang="en-GB"/>
          </a:p>
        </p:txBody>
      </p:sp>
    </p:spTree>
    <p:extLst>
      <p:ext uri="{BB962C8B-B14F-4D97-AF65-F5344CB8AC3E}">
        <p14:creationId xmlns:p14="http://schemas.microsoft.com/office/powerpoint/2010/main" val="6853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7</a:t>
            </a:fld>
            <a:endParaRPr lang="en-GB"/>
          </a:p>
        </p:txBody>
      </p:sp>
    </p:spTree>
    <p:extLst>
      <p:ext uri="{BB962C8B-B14F-4D97-AF65-F5344CB8AC3E}">
        <p14:creationId xmlns:p14="http://schemas.microsoft.com/office/powerpoint/2010/main" val="135100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8</a:t>
            </a:fld>
            <a:endParaRPr lang="en-GB"/>
          </a:p>
        </p:txBody>
      </p:sp>
    </p:spTree>
    <p:extLst>
      <p:ext uri="{BB962C8B-B14F-4D97-AF65-F5344CB8AC3E}">
        <p14:creationId xmlns:p14="http://schemas.microsoft.com/office/powerpoint/2010/main" val="60328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479D8-C4B4-4D48-8276-4782B54922A4}" type="slidenum">
              <a:rPr lang="en-GB" smtClean="0"/>
              <a:t>9</a:t>
            </a:fld>
            <a:endParaRPr lang="en-GB"/>
          </a:p>
        </p:txBody>
      </p:sp>
    </p:spTree>
    <p:extLst>
      <p:ext uri="{BB962C8B-B14F-4D97-AF65-F5344CB8AC3E}">
        <p14:creationId xmlns:p14="http://schemas.microsoft.com/office/powerpoint/2010/main" val="421324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9/30/2020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9/30/2020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375" y="1044038"/>
            <a:ext cx="7772400" cy="1655762"/>
          </a:xfrm>
        </p:spPr>
        <p:txBody>
          <a:bodyPr>
            <a:normAutofit fontScale="90000"/>
          </a:bodyPr>
          <a:lstStyle/>
          <a:p>
            <a:pPr algn="l"/>
            <a:br>
              <a:rPr lang="en-US" sz="5500" dirty="0">
                <a:solidFill>
                  <a:schemeClr val="bg1"/>
                </a:solidFill>
                <a:latin typeface="Cambria" charset="0"/>
                <a:ea typeface="Cambria" charset="0"/>
                <a:cs typeface="Cambria" charset="0"/>
              </a:rPr>
            </a:br>
            <a:br>
              <a:rPr lang="en-US" sz="5500" dirty="0">
                <a:solidFill>
                  <a:schemeClr val="bg1"/>
                </a:solidFill>
                <a:latin typeface="Cambria" charset="0"/>
                <a:ea typeface="Cambria" charset="0"/>
                <a:cs typeface="Cambria" charset="0"/>
              </a:rPr>
            </a:br>
            <a:r>
              <a:rPr lang="en-US" sz="5500" dirty="0">
                <a:solidFill>
                  <a:schemeClr val="bg1"/>
                </a:solidFill>
                <a:latin typeface="Cambria" charset="0"/>
                <a:ea typeface="Cambria" charset="0"/>
                <a:cs typeface="Cambria" charset="0"/>
              </a:rPr>
              <a:t>Members Forum</a:t>
            </a:r>
            <a:br>
              <a:rPr lang="en-US" sz="5500" dirty="0">
                <a:solidFill>
                  <a:schemeClr val="bg1"/>
                </a:solidFill>
                <a:latin typeface="Cambria" charset="0"/>
                <a:ea typeface="Cambria" charset="0"/>
                <a:cs typeface="Cambria" charset="0"/>
              </a:rPr>
            </a:br>
            <a:r>
              <a:rPr lang="en-US" sz="2800" dirty="0">
                <a:solidFill>
                  <a:schemeClr val="bg1"/>
                </a:solidFill>
                <a:latin typeface="Cambria" charset="0"/>
                <a:ea typeface="Cambria" charset="0"/>
                <a:cs typeface="Cambria" charset="0"/>
              </a:rPr>
              <a:t>Suzanne McDonald, Vicky </a:t>
            </a:r>
            <a:r>
              <a:rPr lang="en-US" sz="2800" dirty="0" err="1">
                <a:solidFill>
                  <a:schemeClr val="bg1"/>
                </a:solidFill>
                <a:latin typeface="Cambria" charset="0"/>
                <a:ea typeface="Cambria" charset="0"/>
                <a:cs typeface="Cambria" charset="0"/>
              </a:rPr>
              <a:t>Christophers</a:t>
            </a:r>
            <a:r>
              <a:rPr lang="en-US" sz="2800" dirty="0">
                <a:solidFill>
                  <a:schemeClr val="bg1"/>
                </a:solidFill>
                <a:latin typeface="Cambria" charset="0"/>
                <a:ea typeface="Cambria" charset="0"/>
                <a:cs typeface="Cambria" charset="0"/>
              </a:rPr>
              <a:t> &amp; Roger Eggleton</a:t>
            </a:r>
            <a:endParaRPr lang="en-US" sz="5500" dirty="0">
              <a:solidFill>
                <a:schemeClr val="bg1"/>
              </a:solidFill>
              <a:latin typeface="Cambria" charset="0"/>
              <a:ea typeface="Cambria" charset="0"/>
              <a:cs typeface="Cambria" charset="0"/>
            </a:endParaRPr>
          </a:p>
        </p:txBody>
      </p:sp>
      <p:sp>
        <p:nvSpPr>
          <p:cNvPr id="3" name="Subtitle 2"/>
          <p:cNvSpPr>
            <a:spLocks noGrp="1"/>
          </p:cNvSpPr>
          <p:nvPr>
            <p:ph type="subTitle" idx="1"/>
          </p:nvPr>
        </p:nvSpPr>
        <p:spPr>
          <a:xfrm>
            <a:off x="508375" y="3429000"/>
            <a:ext cx="8127250" cy="2425973"/>
          </a:xfrm>
        </p:spPr>
        <p:txBody>
          <a:bodyPr>
            <a:normAutofit fontScale="77500" lnSpcReduction="20000"/>
          </a:bodyPr>
          <a:lstStyle/>
          <a:p>
            <a:pPr algn="l"/>
            <a:r>
              <a:rPr lang="en-US" sz="3000" dirty="0">
                <a:solidFill>
                  <a:schemeClr val="bg1"/>
                </a:solidFill>
              </a:rPr>
              <a:t>General guidance for the session</a:t>
            </a:r>
          </a:p>
          <a:p>
            <a:pPr marL="457200" indent="-457200" algn="l">
              <a:buFont typeface="Arial" panose="020B0604020202020204" pitchFamily="34" charset="0"/>
              <a:buChar char="•"/>
            </a:pPr>
            <a:r>
              <a:rPr lang="en-US" sz="3000" dirty="0">
                <a:solidFill>
                  <a:schemeClr val="bg1"/>
                </a:solidFill>
              </a:rPr>
              <a:t>Please mute your microphone unless you are addressing the group</a:t>
            </a:r>
          </a:p>
          <a:p>
            <a:pPr marL="457200" indent="-457200" algn="l">
              <a:buFont typeface="Arial" panose="020B0604020202020204" pitchFamily="34" charset="0"/>
              <a:buChar char="•"/>
            </a:pPr>
            <a:r>
              <a:rPr lang="en-US" sz="3000" dirty="0">
                <a:solidFill>
                  <a:schemeClr val="bg1"/>
                </a:solidFill>
              </a:rPr>
              <a:t>Please ensure that your chat box is open at the start of the session. Please type any questions in to the chat box</a:t>
            </a:r>
          </a:p>
          <a:p>
            <a:pPr marL="457200" indent="-457200" algn="l">
              <a:buFont typeface="Arial" panose="020B0604020202020204" pitchFamily="34" charset="0"/>
              <a:buChar char="•"/>
            </a:pPr>
            <a:r>
              <a:rPr lang="en-US" sz="3000" dirty="0">
                <a:solidFill>
                  <a:schemeClr val="bg1"/>
                </a:solidFill>
              </a:rPr>
              <a:t>Please amend your name details so we know how to address you </a:t>
            </a:r>
          </a:p>
          <a:p>
            <a:pPr marL="457200" indent="-457200" algn="l">
              <a:buFont typeface="Arial" panose="020B0604020202020204" pitchFamily="34" charset="0"/>
              <a:buChar char="•"/>
            </a:pPr>
            <a:endParaRPr lang="en-US" sz="3000" dirty="0">
              <a:solidFill>
                <a:schemeClr val="bg1"/>
              </a:solidFill>
            </a:endParaRPr>
          </a:p>
        </p:txBody>
      </p:sp>
    </p:spTree>
    <p:extLst>
      <p:ext uri="{BB962C8B-B14F-4D97-AF65-F5344CB8AC3E}">
        <p14:creationId xmlns:p14="http://schemas.microsoft.com/office/powerpoint/2010/main" val="15099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03671"/>
            <a:ext cx="7772400" cy="1259999"/>
          </a:xfrm>
        </p:spPr>
        <p:txBody>
          <a:bodyPr anchor="t">
            <a:normAutofit fontScale="90000"/>
          </a:bodyPr>
          <a:lstStyle/>
          <a:p>
            <a:pPr algn="l"/>
            <a:r>
              <a:rPr lang="en-US" sz="5000" dirty="0">
                <a:solidFill>
                  <a:srgbClr val="78A22F"/>
                </a:solidFill>
                <a:latin typeface="Cambria" charset="0"/>
                <a:ea typeface="Cambria" charset="0"/>
                <a:cs typeface="Cambria" charset="0"/>
              </a:rPr>
              <a:t>Communication to the Diocese</a:t>
            </a:r>
          </a:p>
        </p:txBody>
      </p:sp>
      <p:sp>
        <p:nvSpPr>
          <p:cNvPr id="3" name="Subtitle 2"/>
          <p:cNvSpPr>
            <a:spLocks noGrp="1"/>
          </p:cNvSpPr>
          <p:nvPr>
            <p:ph type="subTitle" idx="1"/>
          </p:nvPr>
        </p:nvSpPr>
        <p:spPr>
          <a:xfrm>
            <a:off x="720000" y="1979999"/>
            <a:ext cx="7739788" cy="4098071"/>
          </a:xfrm>
        </p:spPr>
        <p:txBody>
          <a:bodyPr>
            <a:normAutofit lnSpcReduction="10000"/>
          </a:bodyPr>
          <a:lstStyle/>
          <a:p>
            <a:pPr algn="l"/>
            <a:r>
              <a:rPr lang="en-US" sz="3200" dirty="0">
                <a:solidFill>
                  <a:srgbClr val="78A22F"/>
                </a:solidFill>
              </a:rPr>
              <a:t>•</a:t>
            </a:r>
            <a:r>
              <a:rPr lang="en-US" sz="3200" dirty="0"/>
              <a:t> If DBE Trust Member then every decision is a corporate one</a:t>
            </a:r>
          </a:p>
          <a:p>
            <a:pPr algn="l"/>
            <a:r>
              <a:rPr lang="en-US" sz="3200" dirty="0">
                <a:solidFill>
                  <a:srgbClr val="78A22F"/>
                </a:solidFill>
              </a:rPr>
              <a:t>•</a:t>
            </a:r>
            <a:r>
              <a:rPr lang="en-US" sz="3200" dirty="0"/>
              <a:t> If ordinary Foundation Member any decision is your own</a:t>
            </a:r>
          </a:p>
          <a:p>
            <a:pPr algn="l"/>
            <a:r>
              <a:rPr lang="en-US" sz="3200" dirty="0">
                <a:solidFill>
                  <a:srgbClr val="78A22F"/>
                </a:solidFill>
              </a:rPr>
              <a:t>•</a:t>
            </a:r>
            <a:r>
              <a:rPr lang="en-US" sz="3200" dirty="0"/>
              <a:t> Change to Articles</a:t>
            </a:r>
          </a:p>
          <a:p>
            <a:pPr algn="l"/>
            <a:r>
              <a:rPr lang="en-US" sz="3200" dirty="0">
                <a:solidFill>
                  <a:srgbClr val="78A22F"/>
                </a:solidFill>
              </a:rPr>
              <a:t>•</a:t>
            </a:r>
            <a:r>
              <a:rPr lang="en-US" sz="3200" dirty="0"/>
              <a:t> Change of name</a:t>
            </a:r>
          </a:p>
          <a:p>
            <a:pPr algn="l"/>
            <a:r>
              <a:rPr lang="en-US" sz="3200" dirty="0">
                <a:solidFill>
                  <a:srgbClr val="78A22F"/>
                </a:solidFill>
              </a:rPr>
              <a:t>•</a:t>
            </a:r>
            <a:r>
              <a:rPr lang="en-US" sz="3200" dirty="0"/>
              <a:t> Appointment/removal member</a:t>
            </a:r>
          </a:p>
          <a:p>
            <a:pPr algn="l"/>
            <a:r>
              <a:rPr lang="en-US" sz="3200" dirty="0">
                <a:solidFill>
                  <a:srgbClr val="78A22F"/>
                </a:solidFill>
              </a:rPr>
              <a:t>•</a:t>
            </a:r>
            <a:r>
              <a:rPr lang="en-US" sz="3200" dirty="0"/>
              <a:t> Appointment/removal foundation trustee</a:t>
            </a:r>
          </a:p>
          <a:p>
            <a:pPr algn="l"/>
            <a:endParaRPr lang="en-US" sz="3200" dirty="0"/>
          </a:p>
          <a:p>
            <a:pPr algn="l"/>
            <a:endParaRPr lang="en-US" sz="3200" dirty="0"/>
          </a:p>
          <a:p>
            <a:pPr algn="l"/>
            <a:endParaRPr lang="en-US" sz="3200" dirty="0"/>
          </a:p>
        </p:txBody>
      </p:sp>
    </p:spTree>
    <p:extLst>
      <p:ext uri="{BB962C8B-B14F-4D97-AF65-F5344CB8AC3E}">
        <p14:creationId xmlns:p14="http://schemas.microsoft.com/office/powerpoint/2010/main" val="355690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chemeClr val="bg1"/>
                </a:solidFill>
                <a:latin typeface="Cambria" charset="0"/>
                <a:ea typeface="Cambria" charset="0"/>
                <a:cs typeface="Cambria" charset="0"/>
              </a:rPr>
              <a:t>Thank you</a:t>
            </a:r>
          </a:p>
        </p:txBody>
      </p:sp>
      <p:sp>
        <p:nvSpPr>
          <p:cNvPr id="3" name="Subtitle 2"/>
          <p:cNvSpPr>
            <a:spLocks noGrp="1"/>
          </p:cNvSpPr>
          <p:nvPr>
            <p:ph type="subTitle" idx="1"/>
          </p:nvPr>
        </p:nvSpPr>
        <p:spPr>
          <a:xfrm>
            <a:off x="720000" y="1570414"/>
            <a:ext cx="7739788" cy="4567586"/>
          </a:xfrm>
        </p:spPr>
        <p:txBody>
          <a:bodyPr>
            <a:normAutofit fontScale="85000" lnSpcReduction="10000"/>
          </a:bodyPr>
          <a:lstStyle/>
          <a:p>
            <a:pPr marL="457200" indent="-457200" algn="l">
              <a:buFont typeface="Arial" panose="020B0604020202020204" pitchFamily="34" charset="0"/>
              <a:buChar char="•"/>
            </a:pPr>
            <a:r>
              <a:rPr lang="en-US" sz="3300" dirty="0">
                <a:solidFill>
                  <a:schemeClr val="bg1"/>
                </a:solidFill>
              </a:rPr>
              <a:t>You will have received an email with a link to the following:</a:t>
            </a:r>
          </a:p>
          <a:p>
            <a:pPr algn="l"/>
            <a:endParaRPr lang="en-US" sz="3300" dirty="0">
              <a:solidFill>
                <a:schemeClr val="bg1"/>
              </a:solidFill>
            </a:endParaRPr>
          </a:p>
          <a:p>
            <a:pPr marL="914400" lvl="1" indent="-457200" algn="l">
              <a:buFont typeface="Arial" panose="020B0604020202020204" pitchFamily="34" charset="0"/>
              <a:buChar char="•"/>
            </a:pPr>
            <a:r>
              <a:rPr lang="en-US" sz="3300" dirty="0">
                <a:solidFill>
                  <a:schemeClr val="bg1"/>
                </a:solidFill>
              </a:rPr>
              <a:t>Feedback form – we would really like to hear what you think of our new forum</a:t>
            </a:r>
          </a:p>
          <a:p>
            <a:pPr marL="914400" lvl="1" indent="-457200" algn="l">
              <a:buFont typeface="Arial" panose="020B0604020202020204" pitchFamily="34" charset="0"/>
              <a:buChar char="•"/>
            </a:pPr>
            <a:r>
              <a:rPr lang="en-US" sz="3300" dirty="0">
                <a:solidFill>
                  <a:schemeClr val="bg1"/>
                </a:solidFill>
              </a:rPr>
              <a:t>The power-point slides used in this session</a:t>
            </a:r>
          </a:p>
          <a:p>
            <a:pPr marL="914400" lvl="1" indent="-457200" algn="l">
              <a:buFont typeface="Arial" panose="020B0604020202020204" pitchFamily="34" charset="0"/>
              <a:buChar char="•"/>
            </a:pPr>
            <a:r>
              <a:rPr lang="en-US" sz="3300" dirty="0">
                <a:solidFill>
                  <a:schemeClr val="bg1"/>
                </a:solidFill>
              </a:rPr>
              <a:t>Any resources referred to in this session </a:t>
            </a:r>
          </a:p>
          <a:p>
            <a:pPr algn="l"/>
            <a:endParaRPr lang="en-US" sz="3300" dirty="0">
              <a:solidFill>
                <a:schemeClr val="bg1"/>
              </a:solidFill>
            </a:endParaRPr>
          </a:p>
          <a:p>
            <a:pPr marL="457200" indent="-457200" algn="l">
              <a:buFont typeface="Arial" panose="020B0604020202020204" pitchFamily="34" charset="0"/>
              <a:buChar char="•"/>
            </a:pPr>
            <a:r>
              <a:rPr lang="en-US" sz="3300" dirty="0">
                <a:solidFill>
                  <a:schemeClr val="bg1"/>
                </a:solidFill>
              </a:rPr>
              <a:t>Further CPD opportunities</a:t>
            </a:r>
          </a:p>
          <a:p>
            <a:pPr marL="457200" indent="-457200" algn="l">
              <a:buFont typeface="Arial" panose="020B0604020202020204" pitchFamily="34" charset="0"/>
              <a:buChar char="•"/>
            </a:pPr>
            <a:r>
              <a:rPr lang="en-US" sz="3300" dirty="0">
                <a:solidFill>
                  <a:schemeClr val="bg1"/>
                </a:solidFill>
              </a:rPr>
              <a:t>Please visit our website for more in</a:t>
            </a:r>
            <a:r>
              <a:rPr lang="en-US" sz="3300" dirty="0">
                <a:solidFill>
                  <a:schemeClr val="bg2"/>
                </a:solidFill>
              </a:rPr>
              <a:t>formation </a:t>
            </a:r>
            <a:r>
              <a:rPr lang="en-GB" sz="3300" dirty="0">
                <a:solidFill>
                  <a:schemeClr val="bg2"/>
                </a:solidFill>
              </a:rPr>
              <a:t>www.bathandwells.org.uk/supporting-children/</a:t>
            </a:r>
            <a:endParaRPr lang="en-US" sz="3300" dirty="0">
              <a:solidFill>
                <a:schemeClr val="bg2"/>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51350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03671"/>
            <a:ext cx="7772400" cy="1259999"/>
          </a:xfrm>
        </p:spPr>
        <p:txBody>
          <a:bodyPr anchor="t">
            <a:normAutofit fontScale="90000"/>
          </a:bodyPr>
          <a:lstStyle/>
          <a:p>
            <a:pPr algn="l"/>
            <a:r>
              <a:rPr lang="en-US" sz="5000" dirty="0">
                <a:solidFill>
                  <a:srgbClr val="78A22F"/>
                </a:solidFill>
                <a:latin typeface="Cambria" charset="0"/>
                <a:ea typeface="Cambria" charset="0"/>
                <a:cs typeface="Cambria" charset="0"/>
              </a:rPr>
              <a:t>Breakout Room – 10 minutes</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solidFill>
                  <a:srgbClr val="78A22F"/>
                </a:solidFill>
              </a:rPr>
              <a:t>•</a:t>
            </a:r>
            <a:r>
              <a:rPr lang="en-US" sz="3200" dirty="0"/>
              <a:t> Introduce yourself and your trust(s)</a:t>
            </a:r>
          </a:p>
          <a:p>
            <a:pPr algn="l"/>
            <a:r>
              <a:rPr lang="en-US" sz="3200" dirty="0">
                <a:solidFill>
                  <a:srgbClr val="78A22F"/>
                </a:solidFill>
              </a:rPr>
              <a:t>•</a:t>
            </a:r>
            <a:r>
              <a:rPr lang="en-US" sz="3200" dirty="0"/>
              <a:t> Think of an example where an issue (good or bad) has arisen during your time as a member and how you solved it.</a:t>
            </a:r>
          </a:p>
          <a:p>
            <a:pPr algn="l"/>
            <a:r>
              <a:rPr lang="en-US" sz="3200" dirty="0">
                <a:solidFill>
                  <a:srgbClr val="78A22F"/>
                </a:solidFill>
              </a:rPr>
              <a:t>•</a:t>
            </a:r>
            <a:r>
              <a:rPr lang="en-US" sz="3200" dirty="0"/>
              <a:t> What training, internally or externally,  have you had as a member?</a:t>
            </a:r>
          </a:p>
          <a:p>
            <a:pPr algn="l"/>
            <a:endParaRPr lang="en-US" sz="3200" dirty="0"/>
          </a:p>
        </p:txBody>
      </p:sp>
    </p:spTree>
    <p:extLst>
      <p:ext uri="{BB962C8B-B14F-4D97-AF65-F5344CB8AC3E}">
        <p14:creationId xmlns:p14="http://schemas.microsoft.com/office/powerpoint/2010/main" val="8710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03671"/>
            <a:ext cx="7772400" cy="1259999"/>
          </a:xfrm>
        </p:spPr>
        <p:txBody>
          <a:bodyPr anchor="t">
            <a:normAutofit fontScale="90000"/>
          </a:bodyPr>
          <a:lstStyle/>
          <a:p>
            <a:pPr algn="l"/>
            <a:r>
              <a:rPr lang="en-US" sz="5000" dirty="0">
                <a:solidFill>
                  <a:srgbClr val="78A22F"/>
                </a:solidFill>
                <a:latin typeface="Cambria" charset="0"/>
                <a:ea typeface="Cambria" charset="0"/>
                <a:cs typeface="Cambria" charset="0"/>
              </a:rPr>
              <a:t>Understanding effective governance</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solidFill>
                  <a:srgbClr val="78A22F"/>
                </a:solidFill>
              </a:rPr>
              <a:t>•</a:t>
            </a:r>
            <a:r>
              <a:rPr lang="en-US" sz="3200" dirty="0"/>
              <a:t> From Governance Handbook 2019</a:t>
            </a:r>
          </a:p>
          <a:p>
            <a:pPr algn="l"/>
            <a:r>
              <a:rPr lang="en-US" sz="3200" dirty="0">
                <a:solidFill>
                  <a:srgbClr val="78A22F"/>
                </a:solidFill>
              </a:rPr>
              <a:t>•</a:t>
            </a:r>
            <a:r>
              <a:rPr lang="en-US" sz="3200" dirty="0"/>
              <a:t> Members need to know what this looks like</a:t>
            </a:r>
          </a:p>
          <a:p>
            <a:pPr algn="l"/>
            <a:r>
              <a:rPr lang="en-US" sz="3200" dirty="0">
                <a:solidFill>
                  <a:srgbClr val="78A22F"/>
                </a:solidFill>
              </a:rPr>
              <a:t>•</a:t>
            </a:r>
            <a:r>
              <a:rPr lang="en-US" sz="3200" dirty="0"/>
              <a:t> Each trust has to establish a system so members can be assured of good governance in their trust</a:t>
            </a:r>
          </a:p>
          <a:p>
            <a:pPr algn="l"/>
            <a:r>
              <a:rPr lang="en-US" sz="3200" dirty="0">
                <a:solidFill>
                  <a:srgbClr val="78A22F"/>
                </a:solidFill>
              </a:rPr>
              <a:t>•</a:t>
            </a:r>
            <a:r>
              <a:rPr lang="en-US" sz="3200" dirty="0"/>
              <a:t> How are concerns escalated to members?</a:t>
            </a:r>
          </a:p>
          <a:p>
            <a:pPr algn="l"/>
            <a:endParaRPr lang="en-US" sz="3200" dirty="0"/>
          </a:p>
          <a:p>
            <a:pPr algn="l"/>
            <a:endParaRPr lang="en-US" sz="3200" dirty="0"/>
          </a:p>
          <a:p>
            <a:pPr algn="l"/>
            <a:endParaRPr lang="en-US" sz="3200" dirty="0"/>
          </a:p>
        </p:txBody>
      </p:sp>
    </p:spTree>
    <p:extLst>
      <p:ext uri="{BB962C8B-B14F-4D97-AF65-F5344CB8AC3E}">
        <p14:creationId xmlns:p14="http://schemas.microsoft.com/office/powerpoint/2010/main" val="327948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14BB-E6C4-4A97-B5C1-A2C4CF570E8D}"/>
              </a:ext>
            </a:extLst>
          </p:cNvPr>
          <p:cNvSpPr>
            <a:spLocks noGrp="1"/>
          </p:cNvSpPr>
          <p:nvPr>
            <p:ph type="title"/>
          </p:nvPr>
        </p:nvSpPr>
        <p:spPr/>
        <p:txBody>
          <a:bodyPr>
            <a:noAutofit/>
          </a:bodyPr>
          <a:lstStyle/>
          <a:p>
            <a:r>
              <a:rPr lang="en-GB" sz="4500" dirty="0">
                <a:solidFill>
                  <a:srgbClr val="78A22F"/>
                </a:solidFill>
                <a:latin typeface="Cambria" panose="02040503050406030204" pitchFamily="18" charset="0"/>
                <a:ea typeface="Cambria" panose="02040503050406030204" pitchFamily="18" charset="0"/>
              </a:rPr>
              <a:t>Considerations for good governance</a:t>
            </a:r>
          </a:p>
        </p:txBody>
      </p:sp>
      <p:sp>
        <p:nvSpPr>
          <p:cNvPr id="3" name="Content Placeholder 2">
            <a:extLst>
              <a:ext uri="{FF2B5EF4-FFF2-40B4-BE49-F238E27FC236}">
                <a16:creationId xmlns:a16="http://schemas.microsoft.com/office/drawing/2014/main" id="{9A4E42F7-E80E-479E-A3FA-363C987ECE2B}"/>
              </a:ext>
            </a:extLst>
          </p:cNvPr>
          <p:cNvSpPr>
            <a:spLocks noGrp="1"/>
          </p:cNvSpPr>
          <p:nvPr>
            <p:ph idx="1"/>
          </p:nvPr>
        </p:nvSpPr>
        <p:spPr/>
        <p:txBody>
          <a:bodyPr>
            <a:normAutofit fontScale="85000" lnSpcReduction="20000"/>
          </a:bodyPr>
          <a:lstStyle/>
          <a:p>
            <a:pPr marL="0" indent="0" algn="l">
              <a:buNone/>
            </a:pPr>
            <a:r>
              <a:rPr lang="en-US" sz="2800" dirty="0">
                <a:solidFill>
                  <a:srgbClr val="78A22F"/>
                </a:solidFill>
              </a:rPr>
              <a:t>•</a:t>
            </a:r>
            <a:r>
              <a:rPr lang="en-US" sz="2800" dirty="0"/>
              <a:t> Own experience as a governor/trustee?</a:t>
            </a:r>
          </a:p>
          <a:p>
            <a:pPr marL="0" indent="0" algn="l">
              <a:buNone/>
            </a:pPr>
            <a:r>
              <a:rPr lang="en-US" sz="2800" dirty="0">
                <a:solidFill>
                  <a:srgbClr val="78A22F"/>
                </a:solidFill>
              </a:rPr>
              <a:t>•</a:t>
            </a:r>
            <a:r>
              <a:rPr lang="en-US" sz="2800" dirty="0"/>
              <a:t> Do I know the trust’s vision and strategic plan?</a:t>
            </a:r>
          </a:p>
          <a:p>
            <a:pPr marL="0" indent="0" algn="l">
              <a:buNone/>
            </a:pPr>
            <a:r>
              <a:rPr lang="en-US" sz="2800" dirty="0">
                <a:solidFill>
                  <a:srgbClr val="78A22F"/>
                </a:solidFill>
              </a:rPr>
              <a:t>•</a:t>
            </a:r>
            <a:r>
              <a:rPr lang="en-US" sz="2800" dirty="0"/>
              <a:t> How do I know the financial processes of the trust are robust?</a:t>
            </a:r>
          </a:p>
          <a:p>
            <a:pPr marL="0" indent="0" algn="l">
              <a:buNone/>
            </a:pPr>
            <a:r>
              <a:rPr lang="en-US" sz="2800" dirty="0">
                <a:solidFill>
                  <a:srgbClr val="78A22F"/>
                </a:solidFill>
              </a:rPr>
              <a:t>•</a:t>
            </a:r>
            <a:r>
              <a:rPr lang="en-US" sz="2800" dirty="0"/>
              <a:t> Is the appointment of trustees done appropriately?</a:t>
            </a:r>
          </a:p>
          <a:p>
            <a:pPr marL="0" indent="0" algn="l">
              <a:buNone/>
            </a:pPr>
            <a:r>
              <a:rPr lang="en-US" sz="2800" dirty="0">
                <a:solidFill>
                  <a:srgbClr val="78A22F"/>
                </a:solidFill>
              </a:rPr>
              <a:t>•</a:t>
            </a:r>
            <a:r>
              <a:rPr lang="en-US" sz="2800" dirty="0"/>
              <a:t> Does the board hold the CEO to account and appropriately challenge?</a:t>
            </a:r>
          </a:p>
          <a:p>
            <a:pPr marL="0" indent="0" algn="l">
              <a:buNone/>
            </a:pPr>
            <a:r>
              <a:rPr lang="en-US" sz="2800" dirty="0">
                <a:solidFill>
                  <a:srgbClr val="78A22F"/>
                </a:solidFill>
              </a:rPr>
              <a:t>•</a:t>
            </a:r>
            <a:r>
              <a:rPr lang="en-US" sz="2800" dirty="0"/>
              <a:t> Do I understand the governance structure and what are the channels of communication between the levels?</a:t>
            </a:r>
          </a:p>
          <a:p>
            <a:pPr marL="0" indent="0" algn="l">
              <a:buNone/>
            </a:pPr>
            <a:r>
              <a:rPr lang="en-US" sz="2800" dirty="0">
                <a:solidFill>
                  <a:srgbClr val="78A22F"/>
                </a:solidFill>
              </a:rPr>
              <a:t>•</a:t>
            </a:r>
            <a:r>
              <a:rPr lang="en-US" sz="2800" dirty="0"/>
              <a:t> Has the trust had a governance review?  Have I seen it, were members interviewed?</a:t>
            </a:r>
          </a:p>
          <a:p>
            <a:pPr marL="0" indent="0" algn="l">
              <a:buNone/>
            </a:pPr>
            <a:r>
              <a:rPr lang="en-US" sz="2800" dirty="0">
                <a:solidFill>
                  <a:srgbClr val="78A22F"/>
                </a:solidFill>
              </a:rPr>
              <a:t>•</a:t>
            </a:r>
            <a:r>
              <a:rPr lang="en-US" sz="2800" dirty="0"/>
              <a:t> How does trust enable complaints/whistleblowers from trust board to be considered by members?</a:t>
            </a:r>
            <a:endParaRPr lang="en-GB" dirty="0"/>
          </a:p>
        </p:txBody>
      </p:sp>
    </p:spTree>
    <p:extLst>
      <p:ext uri="{BB962C8B-B14F-4D97-AF65-F5344CB8AC3E}">
        <p14:creationId xmlns:p14="http://schemas.microsoft.com/office/powerpoint/2010/main" val="88837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9607D-9928-4F8D-88E7-03A0D4ABDE6B}"/>
              </a:ext>
            </a:extLst>
          </p:cNvPr>
          <p:cNvSpPr>
            <a:spLocks noGrp="1"/>
          </p:cNvSpPr>
          <p:nvPr>
            <p:ph type="title"/>
          </p:nvPr>
        </p:nvSpPr>
        <p:spPr/>
        <p:txBody>
          <a:bodyPr/>
          <a:lstStyle/>
          <a:p>
            <a:r>
              <a:rPr lang="en-GB" dirty="0">
                <a:solidFill>
                  <a:srgbClr val="78A22F"/>
                </a:solidFill>
                <a:latin typeface="Cambria" panose="02040503050406030204" pitchFamily="18" charset="0"/>
                <a:ea typeface="Cambria" panose="02040503050406030204" pitchFamily="18" charset="0"/>
              </a:rPr>
              <a:t>Annual accounts- what to look for (1)</a:t>
            </a:r>
          </a:p>
        </p:txBody>
      </p:sp>
      <p:sp>
        <p:nvSpPr>
          <p:cNvPr id="3" name="Content Placeholder 2">
            <a:extLst>
              <a:ext uri="{FF2B5EF4-FFF2-40B4-BE49-F238E27FC236}">
                <a16:creationId xmlns:a16="http://schemas.microsoft.com/office/drawing/2014/main" id="{FEFA71D9-9041-4FD7-8019-DDA786ED0BDF}"/>
              </a:ext>
            </a:extLst>
          </p:cNvPr>
          <p:cNvSpPr>
            <a:spLocks noGrp="1"/>
          </p:cNvSpPr>
          <p:nvPr>
            <p:ph idx="1"/>
          </p:nvPr>
        </p:nvSpPr>
        <p:spPr/>
        <p:txBody>
          <a:bodyPr>
            <a:normAutofit fontScale="92500" lnSpcReduction="10000"/>
          </a:bodyPr>
          <a:lstStyle/>
          <a:p>
            <a:r>
              <a:rPr lang="en-GB" dirty="0"/>
              <a:t>The annual statutory  accounts is usually a large document and difficult to scrutinise</a:t>
            </a:r>
          </a:p>
          <a:p>
            <a:r>
              <a:rPr lang="en-GB" dirty="0">
                <a:effectLst/>
                <a:latin typeface="Calibri" panose="020F0502020204030204" pitchFamily="34" charset="0"/>
                <a:ea typeface="Calibri" panose="020F0502020204030204" pitchFamily="34" charset="0"/>
                <a:cs typeface="Times New Roman" panose="02020603050405020304" pitchFamily="18" charset="0"/>
              </a:rPr>
              <a:t>Unfortunately, the auditors’ statements use double negatives especially under the paragraph on the going concern and matters on which the auditors are required to report by exception. However, the report should highlight any concerns the auditors may have in their management letter.</a:t>
            </a:r>
          </a:p>
          <a:p>
            <a:pPr>
              <a:lnSpc>
                <a:spcPct val="107000"/>
              </a:lnSpc>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Independent Auditors’ Assurance Statement</a:t>
            </a:r>
            <a:r>
              <a:rPr lang="en-GB" dirty="0">
                <a:latin typeface="Gill Sans MT" panose="020B0502020104020203" pitchFamily="34" charset="0"/>
                <a:ea typeface="Calibri" panose="020F0502020204030204" pitchFamily="34" charset="0"/>
                <a:cs typeface="Times New Roman" panose="02020603050405020304" pitchFamily="18" charset="0"/>
              </a:rPr>
              <a:t> </a:t>
            </a:r>
            <a:r>
              <a:rPr lang="en-GB" b="1" dirty="0">
                <a:latin typeface="Gill Sans MT" panose="020B0502020104020203" pitchFamily="34" charset="0"/>
                <a:ea typeface="Calibri" panose="020F0502020204030204" pitchFamily="34" charset="0"/>
                <a:cs typeface="Times New Roman" panose="02020603050405020304" pitchFamily="18" charset="0"/>
              </a:rPr>
              <a:t>-</a:t>
            </a:r>
            <a:r>
              <a:rPr lang="en-GB" dirty="0">
                <a:effectLst/>
                <a:latin typeface="Calibri" panose="020F0502020204030204" pitchFamily="34" charset="0"/>
                <a:ea typeface="Calibri" panose="020F0502020204030204" pitchFamily="34" charset="0"/>
                <a:cs typeface="Times New Roman" panose="02020603050405020304" pitchFamily="18" charset="0"/>
              </a:rPr>
              <a:t>Again the use of double negatives but look at the conclusion for anything that has come to light during the audit.</a:t>
            </a: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94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B9E3-E7C2-43FC-A1AB-29CD80AC38DD}"/>
              </a:ext>
            </a:extLst>
          </p:cNvPr>
          <p:cNvSpPr>
            <a:spLocks noGrp="1"/>
          </p:cNvSpPr>
          <p:nvPr>
            <p:ph type="title"/>
          </p:nvPr>
        </p:nvSpPr>
        <p:spPr/>
        <p:txBody>
          <a:bodyPr/>
          <a:lstStyle/>
          <a:p>
            <a:r>
              <a:rPr lang="en-GB" dirty="0">
                <a:solidFill>
                  <a:srgbClr val="78A22F"/>
                </a:solidFill>
                <a:latin typeface="Cambria" panose="02040503050406030204" pitchFamily="18" charset="0"/>
                <a:ea typeface="Cambria" panose="02040503050406030204" pitchFamily="18" charset="0"/>
              </a:rPr>
              <a:t>Annual accounts- what to look for (2)</a:t>
            </a:r>
          </a:p>
        </p:txBody>
      </p:sp>
      <p:sp>
        <p:nvSpPr>
          <p:cNvPr id="3" name="Content Placeholder 2">
            <a:extLst>
              <a:ext uri="{FF2B5EF4-FFF2-40B4-BE49-F238E27FC236}">
                <a16:creationId xmlns:a16="http://schemas.microsoft.com/office/drawing/2014/main" id="{0B9328B9-E2F4-429D-B404-2141C0E33722}"/>
              </a:ext>
            </a:extLst>
          </p:cNvPr>
          <p:cNvSpPr>
            <a:spLocks noGrp="1"/>
          </p:cNvSpPr>
          <p:nvPr>
            <p:ph idx="1"/>
          </p:nvPr>
        </p:nvSpPr>
        <p:spPr/>
        <p:txBody>
          <a:bodyPr/>
          <a:lstStyle/>
          <a:p>
            <a:pPr>
              <a:lnSpc>
                <a:spcPct val="107000"/>
              </a:lnSpc>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Comparison between years</a:t>
            </a:r>
            <a:r>
              <a:rPr lang="en-GB" dirty="0">
                <a:latin typeface="Gill Sans MT" panose="020B0502020104020203" pitchFamily="34" charset="0"/>
                <a:ea typeface="Calibri" panose="020F0502020204030204" pitchFamily="34" charset="0"/>
                <a:cs typeface="Times New Roman" panose="02020603050405020304" pitchFamily="18" charset="0"/>
              </a:rPr>
              <a:t> </a:t>
            </a:r>
            <a:r>
              <a:rPr lang="en-GB" b="1" dirty="0">
                <a:latin typeface="Gill Sans MT" panose="020B0502020104020203" pitchFamily="34" charset="0"/>
                <a:ea typeface="Calibri" panose="020F0502020204030204" pitchFamily="34" charset="0"/>
                <a:cs typeface="Times New Roman" panose="02020603050405020304" pitchFamily="18" charset="0"/>
              </a:rPr>
              <a:t>-</a:t>
            </a:r>
            <a:r>
              <a:rPr lang="en-GB" dirty="0">
                <a:effectLst/>
                <a:latin typeface="Calibri" panose="020F0502020204030204" pitchFamily="34" charset="0"/>
                <a:ea typeface="Calibri" panose="020F0502020204030204" pitchFamily="34" charset="0"/>
                <a:cs typeface="Times New Roman" panose="02020603050405020304" pitchFamily="18" charset="0"/>
              </a:rPr>
              <a:t> The accounts always show two years information, the year of the accounts and the previous year both in the main statement of accounts and the balance sheet. It is always worth comparing the two years to see if there are significant variations and ask the question why? Given the growth in individual MATs there will be differences but still ask. </a:t>
            </a:r>
          </a:p>
          <a:p>
            <a:pPr>
              <a:lnSpc>
                <a:spcPct val="107000"/>
              </a:lnSpc>
              <a:spcAft>
                <a:spcPts val="600"/>
              </a:spcAft>
            </a:pP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98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ED6F-6492-4956-B754-D0A1C660BDB2}"/>
              </a:ext>
            </a:extLst>
          </p:cNvPr>
          <p:cNvSpPr>
            <a:spLocks noGrp="1"/>
          </p:cNvSpPr>
          <p:nvPr>
            <p:ph type="title"/>
          </p:nvPr>
        </p:nvSpPr>
        <p:spPr/>
        <p:txBody>
          <a:bodyPr/>
          <a:lstStyle/>
          <a:p>
            <a:r>
              <a:rPr lang="en-GB" dirty="0">
                <a:solidFill>
                  <a:srgbClr val="78A22F"/>
                </a:solidFill>
                <a:latin typeface="Cambria" panose="02040503050406030204" pitchFamily="18" charset="0"/>
                <a:ea typeface="Cambria" panose="02040503050406030204" pitchFamily="18" charset="0"/>
              </a:rPr>
              <a:t>Annual accounts- what to look for (3)</a:t>
            </a:r>
          </a:p>
        </p:txBody>
      </p:sp>
      <p:sp>
        <p:nvSpPr>
          <p:cNvPr id="3" name="Content Placeholder 2">
            <a:extLst>
              <a:ext uri="{FF2B5EF4-FFF2-40B4-BE49-F238E27FC236}">
                <a16:creationId xmlns:a16="http://schemas.microsoft.com/office/drawing/2014/main" id="{61DAE82E-6531-43B7-90E0-148175FF1943}"/>
              </a:ext>
            </a:extLst>
          </p:cNvPr>
          <p:cNvSpPr>
            <a:spLocks noGrp="1"/>
          </p:cNvSpPr>
          <p:nvPr>
            <p:ph idx="1"/>
          </p:nvPr>
        </p:nvSpPr>
        <p:spPr/>
        <p:txBody>
          <a:bodyPr>
            <a:normAutofit fontScale="92500" lnSpcReduction="20000"/>
          </a:bodyPr>
          <a:lstStyle/>
          <a:p>
            <a:pPr>
              <a:lnSpc>
                <a:spcPct val="107000"/>
              </a:lnSpc>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This means each individual surplus/deficit carried forward. Compare the two years, look for significant changes especially schools in deficits or large surpluses. If a school is in deficit there should be a short statement in the accounts on their plan to balance their budget especially if the school has been in deficit for the two years. Also ask why a school has a large surplus. Ask what is the Trust’s policy in respect of school deficits/ surpluses; is there a percentage in respect of Statement of Funds: Analysis of Academy by Funds Balance</a:t>
            </a:r>
            <a:r>
              <a:rPr lang="en-GB" dirty="0">
                <a:latin typeface="Gill Sans MT" panose="020B0502020104020203" pitchFamily="34" charset="0"/>
                <a:ea typeface="Calibri" panose="020F0502020204030204" pitchFamily="34"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surpluses the trust works to? This should be checked with the Trust’s reserves policy.</a:t>
            </a: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1140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896C-3F8F-4C76-803B-A50E0FCAD801}"/>
              </a:ext>
            </a:extLst>
          </p:cNvPr>
          <p:cNvSpPr>
            <a:spLocks noGrp="1"/>
          </p:cNvSpPr>
          <p:nvPr>
            <p:ph type="title"/>
          </p:nvPr>
        </p:nvSpPr>
        <p:spPr/>
        <p:txBody>
          <a:bodyPr/>
          <a:lstStyle/>
          <a:p>
            <a:r>
              <a:rPr lang="en-GB" dirty="0">
                <a:solidFill>
                  <a:srgbClr val="78A22F"/>
                </a:solidFill>
                <a:latin typeface="Cambria" panose="02040503050406030204" pitchFamily="18" charset="0"/>
                <a:ea typeface="Cambria" panose="02040503050406030204" pitchFamily="18" charset="0"/>
              </a:rPr>
              <a:t>Annual accounts- what to look for (4)</a:t>
            </a:r>
          </a:p>
        </p:txBody>
      </p:sp>
      <p:sp>
        <p:nvSpPr>
          <p:cNvPr id="3" name="Content Placeholder 2">
            <a:extLst>
              <a:ext uri="{FF2B5EF4-FFF2-40B4-BE49-F238E27FC236}">
                <a16:creationId xmlns:a16="http://schemas.microsoft.com/office/drawing/2014/main" id="{EC5C0973-7E9E-4193-8A05-CBAC1ADADD65}"/>
              </a:ext>
            </a:extLst>
          </p:cNvPr>
          <p:cNvSpPr>
            <a:spLocks noGrp="1"/>
          </p:cNvSpPr>
          <p:nvPr>
            <p:ph idx="1"/>
          </p:nvPr>
        </p:nvSpPr>
        <p:spPr/>
        <p:txBody>
          <a:bodyPr>
            <a:normAutofit fontScale="92500" lnSpcReduction="20000"/>
          </a:bodyPr>
          <a:lstStyle/>
          <a:p>
            <a:pPr>
              <a:lnSpc>
                <a:spcPct val="107000"/>
              </a:lnSpc>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Notes of the Financial Statements: Staff</a:t>
            </a:r>
            <a:r>
              <a:rPr lang="en-GB" dirty="0">
                <a:latin typeface="Gill Sans MT" panose="020B0502020104020203" pitchFamily="34" charset="0"/>
                <a:ea typeface="Calibri" panose="020F0502020204030204" pitchFamily="34" charset="0"/>
                <a:cs typeface="Times New Roman" panose="02020603050405020304" pitchFamily="18" charset="0"/>
              </a:rPr>
              <a:t> </a:t>
            </a:r>
            <a:r>
              <a:rPr lang="en-GB" b="1" dirty="0">
                <a:latin typeface="Gill Sans MT" panose="020B0502020104020203" pitchFamily="34" charset="0"/>
                <a:ea typeface="Calibri" panose="020F0502020204030204" pitchFamily="34"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As 80% to 85% of any trust’s expenditure is spent on staff, the section on staff is another area to peruse; check changes in staff numbers, staff costs and the number of higher paid staff.</a:t>
            </a:r>
          </a:p>
          <a:p>
            <a:pPr>
              <a:lnSpc>
                <a:spcPct val="107000"/>
              </a:lnSpc>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statutory accounts will include a statement in respect of the MAT continuing to be a going concern. Usually an organisation should have enough cash to meet the first six to eight weeks expenditure although to be fair MATs do receive their income monthly from ESFA usually a twelfth of the planned budget.</a:t>
            </a: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ct val="107000"/>
              </a:lnSpc>
              <a:spcAft>
                <a:spcPts val="600"/>
              </a:spcAft>
            </a:pPr>
            <a:endParaRPr lang="en-GB" sz="1350" dirty="0">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482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66C8-8796-4AEB-89A6-F7BDE37F904E}"/>
              </a:ext>
            </a:extLst>
          </p:cNvPr>
          <p:cNvSpPr>
            <a:spLocks noGrp="1"/>
          </p:cNvSpPr>
          <p:nvPr>
            <p:ph type="title"/>
          </p:nvPr>
        </p:nvSpPr>
        <p:spPr/>
        <p:txBody>
          <a:bodyPr/>
          <a:lstStyle/>
          <a:p>
            <a:r>
              <a:rPr lang="en-GB" dirty="0">
                <a:solidFill>
                  <a:srgbClr val="78A22F"/>
                </a:solidFill>
                <a:latin typeface="Cambria" panose="02040503050406030204" pitchFamily="18" charset="0"/>
                <a:ea typeface="Cambria" panose="02040503050406030204" pitchFamily="18" charset="0"/>
              </a:rPr>
              <a:t>Annual accounts- what to look for (5)</a:t>
            </a:r>
          </a:p>
        </p:txBody>
      </p:sp>
      <p:sp>
        <p:nvSpPr>
          <p:cNvPr id="3" name="Content Placeholder 2">
            <a:extLst>
              <a:ext uri="{FF2B5EF4-FFF2-40B4-BE49-F238E27FC236}">
                <a16:creationId xmlns:a16="http://schemas.microsoft.com/office/drawing/2014/main" id="{57027B51-114E-4260-9EEA-ABBCA676A174}"/>
              </a:ext>
            </a:extLst>
          </p:cNvPr>
          <p:cNvSpPr>
            <a:spLocks noGrp="1"/>
          </p:cNvSpPr>
          <p:nvPr>
            <p:ph idx="1"/>
          </p:nvPr>
        </p:nvSpPr>
        <p:spPr/>
        <p:txBody>
          <a:bodyPr>
            <a:normAutofit fontScale="92500" lnSpcReduction="10000"/>
          </a:bodyPr>
          <a:lstStyle/>
          <a:p>
            <a:pPr>
              <a:lnSpc>
                <a:spcPct val="107000"/>
              </a:lnSpc>
              <a:spcAft>
                <a:spcPts val="600"/>
              </a:spcAft>
            </a:pPr>
            <a:r>
              <a:rPr lang="en-GB" dirty="0">
                <a:latin typeface="Calibri" panose="020F0502020204030204" pitchFamily="34" charset="0"/>
                <a:ea typeface="Calibri" panose="020F0502020204030204" pitchFamily="34" charset="0"/>
                <a:cs typeface="Times New Roman" panose="02020603050405020304" pitchFamily="18" charset="0"/>
              </a:rPr>
              <a:t>Non-teaching staff </a:t>
            </a:r>
            <a:r>
              <a:rPr lang="en-GB" dirty="0">
                <a:effectLst/>
                <a:latin typeface="Calibri" panose="020F0502020204030204" pitchFamily="34" charset="0"/>
                <a:ea typeface="Calibri" panose="020F0502020204030204" pitchFamily="34" charset="0"/>
                <a:cs typeface="Times New Roman" panose="02020603050405020304" pitchFamily="18" charset="0"/>
              </a:rPr>
              <a:t>Pension Liability</a:t>
            </a:r>
            <a:r>
              <a:rPr lang="en-GB" dirty="0">
                <a:latin typeface="Gill Sans MT" panose="020B0502020104020203" pitchFamily="34" charset="0"/>
                <a:ea typeface="Calibri" panose="020F0502020204030204" pitchFamily="34" charset="0"/>
                <a:cs typeface="Times New Roman" panose="02020603050405020304" pitchFamily="18" charset="0"/>
              </a:rPr>
              <a:t> </a:t>
            </a:r>
            <a:r>
              <a:rPr lang="en-GB" b="1" dirty="0">
                <a:latin typeface="Gill Sans MT" panose="020B0502020104020203" pitchFamily="34" charset="0"/>
                <a:ea typeface="Calibri" panose="020F0502020204030204" pitchFamily="34"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One thing not to worry about is the pension scheme liability although this will be the largest liability in the balance sheet by far and some 5 pages in the notes devoted to Pension Commitments. Parliament has agreed, at the request of the Secretary of State for Education to a guarantee that, in the event of academy closure, outstanding Local Government Pension Scheme liabilities would be met by the DFE. The guarantee came into force on 18 July 2013.   </a:t>
            </a: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18835488"/>
      </p:ext>
    </p:extLst>
  </p:cSld>
  <p:clrMapOvr>
    <a:masterClrMapping/>
  </p:clrMapOvr>
</p:sld>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6297BC7C6C2E4E9963361D5E701321" ma:contentTypeVersion="2" ma:contentTypeDescription="Create a new document." ma:contentTypeScope="" ma:versionID="47a8d3477ef717256e1cfbd8b481ef2d">
  <xsd:schema xmlns:xsd="http://www.w3.org/2001/XMLSchema" xmlns:xs="http://www.w3.org/2001/XMLSchema" xmlns:p="http://schemas.microsoft.com/office/2006/metadata/properties" xmlns:ns3="57cf97f4-ce1b-4ad5-b1ce-502bfb39a99c" targetNamespace="http://schemas.microsoft.com/office/2006/metadata/properties" ma:root="true" ma:fieldsID="5e904a74e8e85d12e1d69e7f16ff72d4" ns3:_="">
    <xsd:import namespace="57cf97f4-ce1b-4ad5-b1ce-502bfb39a99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f97f4-ce1b-4ad5-b1ce-502bfb39a9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D64E9D-F85C-48E8-993C-75E51B945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cf97f4-ce1b-4ad5-b1ce-502bfb39a9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1E2754-43CE-4718-BE69-177B12E81F61}">
  <ds:schemaRefs>
    <ds:schemaRef ds:uri="http://schemas.microsoft.com/sharepoint/v3/contenttype/forms"/>
  </ds:schemaRefs>
</ds:datastoreItem>
</file>

<file path=customXml/itemProps3.xml><?xml version="1.0" encoding="utf-8"?>
<ds:datastoreItem xmlns:ds="http://schemas.openxmlformats.org/officeDocument/2006/customXml" ds:itemID="{06365417-B9D7-4639-A72F-B61488B0653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7cf97f4-ce1b-4ad5-b1ce-502bfb39a99c"/>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template 1 BLUE (green inner) (5)</Template>
  <TotalTime>1632</TotalTime>
  <Words>912</Words>
  <Application>Microsoft Office PowerPoint</Application>
  <PresentationFormat>On-screen Show (4:3)</PresentationFormat>
  <Paragraphs>65</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Cambria</vt:lpstr>
      <vt:lpstr>Gill Sans MT</vt:lpstr>
      <vt:lpstr>Powerpoint template 1 BLUE (Green inner)</vt:lpstr>
      <vt:lpstr>Office Theme</vt:lpstr>
      <vt:lpstr>  Members Forum Suzanne McDonald, Vicky Christophers &amp; Roger Eggleton</vt:lpstr>
      <vt:lpstr>Breakout Room – 10 minutes</vt:lpstr>
      <vt:lpstr>Understanding effective governance</vt:lpstr>
      <vt:lpstr>Considerations for good governance</vt:lpstr>
      <vt:lpstr>Annual accounts- what to look for (1)</vt:lpstr>
      <vt:lpstr>Annual accounts- what to look for (2)</vt:lpstr>
      <vt:lpstr>Annual accounts- what to look for (3)</vt:lpstr>
      <vt:lpstr>Annual accounts- what to look for (4)</vt:lpstr>
      <vt:lpstr>Annual accounts- what to look for (5)</vt:lpstr>
      <vt:lpstr>Communication to the Diocese</vt:lpstr>
      <vt:lpstr>Thank you</vt:lpstr>
    </vt:vector>
  </TitlesOfParts>
  <Company>Diocese Bath &amp; Wells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session Name and job title of presenter</dc:title>
  <dc:creator>Vicky Christophers1</dc:creator>
  <cp:lastModifiedBy>Suzanne McDonald</cp:lastModifiedBy>
  <cp:revision>9</cp:revision>
  <cp:lastPrinted>2020-09-28T10:57:53Z</cp:lastPrinted>
  <dcterms:created xsi:type="dcterms:W3CDTF">2020-09-10T08:17:24Z</dcterms:created>
  <dcterms:modified xsi:type="dcterms:W3CDTF">2020-09-30T09:24:24Z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0x010100A16297BC7C6C2E4E9963361D5E701321</vt:lpwstr>
  </property>
</Properties>
</file>