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Lst>
  <p:notesMasterIdLst>
    <p:notesMasterId r:id="rId20"/>
  </p:notesMasterIdLst>
  <p:sldIdLst>
    <p:sldId id="261" r:id="rId6"/>
    <p:sldId id="257" r:id="rId7"/>
    <p:sldId id="270" r:id="rId8"/>
    <p:sldId id="264" r:id="rId9"/>
    <p:sldId id="374" r:id="rId10"/>
    <p:sldId id="378" r:id="rId11"/>
    <p:sldId id="376" r:id="rId12"/>
    <p:sldId id="370" r:id="rId13"/>
    <p:sldId id="362" r:id="rId14"/>
    <p:sldId id="373" r:id="rId15"/>
    <p:sldId id="363" r:id="rId16"/>
    <p:sldId id="379" r:id="rId17"/>
    <p:sldId id="268" r:id="rId18"/>
    <p:sldId id="26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32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22F"/>
    <a:srgbClr val="0049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A7C099-81B6-4666-89A6-27F5EC0CAEC6}" v="209" dt="2020-11-10T16:02:43.823"/>
    <p1510:client id="{667E6EBF-2CBA-4A01-AE08-A14E4211240B}" v="5" dt="2020-11-10T10:57:42.535"/>
    <p1510:client id="{6B6FB43B-53F4-415F-8D8B-97774A4E8222}" v="53" dt="2020-11-09T16:41:34.914"/>
    <p1510:client id="{753092E3-B80E-41CA-A84E-E9B5A778AEB2}" v="51" dt="2020-11-10T10:44:19.319"/>
    <p1510:client id="{7C792A8C-EDC4-497A-B937-DFAE900C2472}" v="2" dt="2020-11-10T11:21:55.752"/>
    <p1510:client id="{A8D34211-2311-432D-857A-4E5A0DC1BD2E}" v="1" dt="2020-11-10T14:49:08.398"/>
    <p1510:client id="{B86BE4AA-ED8E-4FFA-B9F3-20EF159DD805}" v="514" dt="2020-11-09T16:19:46.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5329"/>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Hudson" userId="6f9a616b-6bac-4c86-9317-b3f8e0b1a52f" providerId="ADAL" clId="{7C792A8C-EDC4-497A-B937-DFAE900C2472}"/>
    <pc:docChg chg="custSel modSld">
      <pc:chgData name="Claire Hudson" userId="6f9a616b-6bac-4c86-9317-b3f8e0b1a52f" providerId="ADAL" clId="{7C792A8C-EDC4-497A-B937-DFAE900C2472}" dt="2020-11-10T15:27:26.172" v="28" actId="255"/>
      <pc:docMkLst>
        <pc:docMk/>
      </pc:docMkLst>
      <pc:sldChg chg="modSp mod">
        <pc:chgData name="Claire Hudson" userId="6f9a616b-6bac-4c86-9317-b3f8e0b1a52f" providerId="ADAL" clId="{7C792A8C-EDC4-497A-B937-DFAE900C2472}" dt="2020-11-10T15:26:35.195" v="23" actId="255"/>
        <pc:sldMkLst>
          <pc:docMk/>
          <pc:sldMk cId="3869613270" sldId="362"/>
        </pc:sldMkLst>
        <pc:spChg chg="mod">
          <ac:chgData name="Claire Hudson" userId="6f9a616b-6bac-4c86-9317-b3f8e0b1a52f" providerId="ADAL" clId="{7C792A8C-EDC4-497A-B937-DFAE900C2472}" dt="2020-11-10T15:26:35.195" v="23" actId="255"/>
          <ac:spMkLst>
            <pc:docMk/>
            <pc:sldMk cId="3869613270" sldId="362"/>
            <ac:spMk id="2" creationId="{85BF2B72-FD7B-433F-829C-85FA25FCB916}"/>
          </ac:spMkLst>
        </pc:spChg>
      </pc:sldChg>
      <pc:sldChg chg="modSp mod">
        <pc:chgData name="Claire Hudson" userId="6f9a616b-6bac-4c86-9317-b3f8e0b1a52f" providerId="ADAL" clId="{7C792A8C-EDC4-497A-B937-DFAE900C2472}" dt="2020-11-10T15:27:26.172" v="28" actId="255"/>
        <pc:sldMkLst>
          <pc:docMk/>
          <pc:sldMk cId="1312276212" sldId="363"/>
        </pc:sldMkLst>
        <pc:spChg chg="mod">
          <ac:chgData name="Claire Hudson" userId="6f9a616b-6bac-4c86-9317-b3f8e0b1a52f" providerId="ADAL" clId="{7C792A8C-EDC4-497A-B937-DFAE900C2472}" dt="2020-11-10T15:27:26.172" v="28" actId="255"/>
          <ac:spMkLst>
            <pc:docMk/>
            <pc:sldMk cId="1312276212" sldId="363"/>
            <ac:spMk id="2" creationId="{7229A687-E811-4863-9B3D-CF50A4526B79}"/>
          </ac:spMkLst>
        </pc:spChg>
      </pc:sldChg>
      <pc:sldChg chg="modSp mod">
        <pc:chgData name="Claire Hudson" userId="6f9a616b-6bac-4c86-9317-b3f8e0b1a52f" providerId="ADAL" clId="{7C792A8C-EDC4-497A-B937-DFAE900C2472}" dt="2020-11-10T15:26:25.329" v="22" actId="255"/>
        <pc:sldMkLst>
          <pc:docMk/>
          <pc:sldMk cId="3372627135" sldId="370"/>
        </pc:sldMkLst>
        <pc:spChg chg="mod">
          <ac:chgData name="Claire Hudson" userId="6f9a616b-6bac-4c86-9317-b3f8e0b1a52f" providerId="ADAL" clId="{7C792A8C-EDC4-497A-B937-DFAE900C2472}" dt="2020-11-10T15:26:25.329" v="22" actId="255"/>
          <ac:spMkLst>
            <pc:docMk/>
            <pc:sldMk cId="3372627135" sldId="370"/>
            <ac:spMk id="2" creationId="{DDA2726D-86BB-4E61-8525-C6A42080075E}"/>
          </ac:spMkLst>
        </pc:spChg>
      </pc:sldChg>
      <pc:sldChg chg="modSp mod">
        <pc:chgData name="Claire Hudson" userId="6f9a616b-6bac-4c86-9317-b3f8e0b1a52f" providerId="ADAL" clId="{7C792A8C-EDC4-497A-B937-DFAE900C2472}" dt="2020-11-10T15:26:45.197" v="24" actId="255"/>
        <pc:sldMkLst>
          <pc:docMk/>
          <pc:sldMk cId="1571505608" sldId="373"/>
        </pc:sldMkLst>
        <pc:spChg chg="mod">
          <ac:chgData name="Claire Hudson" userId="6f9a616b-6bac-4c86-9317-b3f8e0b1a52f" providerId="ADAL" clId="{7C792A8C-EDC4-497A-B937-DFAE900C2472}" dt="2020-11-10T15:26:45.197" v="24" actId="255"/>
          <ac:spMkLst>
            <pc:docMk/>
            <pc:sldMk cId="1571505608" sldId="373"/>
            <ac:spMk id="2" creationId="{0AFEC9F0-69A7-4152-93C9-870BE73201B7}"/>
          </ac:spMkLst>
        </pc:spChg>
      </pc:sldChg>
      <pc:sldChg chg="modSp mod">
        <pc:chgData name="Claire Hudson" userId="6f9a616b-6bac-4c86-9317-b3f8e0b1a52f" providerId="ADAL" clId="{7C792A8C-EDC4-497A-B937-DFAE900C2472}" dt="2020-11-10T15:25:19.194" v="6" actId="1076"/>
        <pc:sldMkLst>
          <pc:docMk/>
          <pc:sldMk cId="4139921921" sldId="374"/>
        </pc:sldMkLst>
        <pc:spChg chg="mod">
          <ac:chgData name="Claire Hudson" userId="6f9a616b-6bac-4c86-9317-b3f8e0b1a52f" providerId="ADAL" clId="{7C792A8C-EDC4-497A-B937-DFAE900C2472}" dt="2020-11-10T15:25:10.702" v="5" actId="403"/>
          <ac:spMkLst>
            <pc:docMk/>
            <pc:sldMk cId="4139921921" sldId="374"/>
            <ac:spMk id="2" creationId="{00000000-0000-0000-0000-000000000000}"/>
          </ac:spMkLst>
        </pc:spChg>
        <pc:spChg chg="mod">
          <ac:chgData name="Claire Hudson" userId="6f9a616b-6bac-4c86-9317-b3f8e0b1a52f" providerId="ADAL" clId="{7C792A8C-EDC4-497A-B937-DFAE900C2472}" dt="2020-11-10T15:25:19.194" v="6" actId="1076"/>
          <ac:spMkLst>
            <pc:docMk/>
            <pc:sldMk cId="4139921921" sldId="374"/>
            <ac:spMk id="3" creationId="{00000000-0000-0000-0000-000000000000}"/>
          </ac:spMkLst>
        </pc:spChg>
      </pc:sldChg>
      <pc:sldChg chg="modSp mod">
        <pc:chgData name="Claire Hudson" userId="6f9a616b-6bac-4c86-9317-b3f8e0b1a52f" providerId="ADAL" clId="{7C792A8C-EDC4-497A-B937-DFAE900C2472}" dt="2020-11-10T15:26:03.345" v="20" actId="27636"/>
        <pc:sldMkLst>
          <pc:docMk/>
          <pc:sldMk cId="2785966914" sldId="376"/>
        </pc:sldMkLst>
        <pc:spChg chg="mod">
          <ac:chgData name="Claire Hudson" userId="6f9a616b-6bac-4c86-9317-b3f8e0b1a52f" providerId="ADAL" clId="{7C792A8C-EDC4-497A-B937-DFAE900C2472}" dt="2020-11-10T15:26:03.345" v="20" actId="27636"/>
          <ac:spMkLst>
            <pc:docMk/>
            <pc:sldMk cId="2785966914" sldId="376"/>
            <ac:spMk id="2" creationId="{DDA2726D-86BB-4E61-8525-C6A42080075E}"/>
          </ac:spMkLst>
        </pc:spChg>
      </pc:sldChg>
      <pc:sldChg chg="modSp mod">
        <pc:chgData name="Claire Hudson" userId="6f9a616b-6bac-4c86-9317-b3f8e0b1a52f" providerId="ADAL" clId="{7C792A8C-EDC4-497A-B937-DFAE900C2472}" dt="2020-11-10T15:25:51.923" v="13" actId="27636"/>
        <pc:sldMkLst>
          <pc:docMk/>
          <pc:sldMk cId="3367245751" sldId="378"/>
        </pc:sldMkLst>
        <pc:spChg chg="mod">
          <ac:chgData name="Claire Hudson" userId="6f9a616b-6bac-4c86-9317-b3f8e0b1a52f" providerId="ADAL" clId="{7C792A8C-EDC4-497A-B937-DFAE900C2472}" dt="2020-11-10T15:25:51.923" v="13" actId="27636"/>
          <ac:spMkLst>
            <pc:docMk/>
            <pc:sldMk cId="3367245751" sldId="378"/>
            <ac:spMk id="2" creationId="{68C74A32-4B24-4A90-862E-986AC6DB6BBD}"/>
          </ac:spMkLst>
        </pc:spChg>
      </pc:sldChg>
      <pc:sldChg chg="modSp mod">
        <pc:chgData name="Claire Hudson" userId="6f9a616b-6bac-4c86-9317-b3f8e0b1a52f" providerId="ADAL" clId="{7C792A8C-EDC4-497A-B937-DFAE900C2472}" dt="2020-11-10T15:27:16.497" v="27" actId="255"/>
        <pc:sldMkLst>
          <pc:docMk/>
          <pc:sldMk cId="587172517" sldId="379"/>
        </pc:sldMkLst>
        <pc:spChg chg="mod">
          <ac:chgData name="Claire Hudson" userId="6f9a616b-6bac-4c86-9317-b3f8e0b1a52f" providerId="ADAL" clId="{7C792A8C-EDC4-497A-B937-DFAE900C2472}" dt="2020-11-10T15:27:16.497" v="27" actId="255"/>
          <ac:spMkLst>
            <pc:docMk/>
            <pc:sldMk cId="587172517" sldId="379"/>
            <ac:spMk id="2" creationId="{713372F4-07C3-4B1C-8D8D-F5BD97A5CB63}"/>
          </ac:spMkLst>
        </pc:spChg>
      </pc:sldChg>
    </pc:docChg>
  </pc:docChgLst>
  <pc:docChgLst>
    <pc:chgData name="Claire Hudson" userId="S::claire.hudson@bathwells.anglican.org::6f9a616b-6bac-4c86-9317-b3f8e0b1a52f" providerId="AD" clId="Web-{0CA7C099-81B6-4666-89A6-27F5EC0CAEC6}"/>
    <pc:docChg chg="addSld delSld modSld">
      <pc:chgData name="Claire Hudson" userId="S::claire.hudson@bathwells.anglican.org::6f9a616b-6bac-4c86-9317-b3f8e0b1a52f" providerId="AD" clId="Web-{0CA7C099-81B6-4666-89A6-27F5EC0CAEC6}" dt="2020-11-10T16:02:43.823" v="216" actId="20577"/>
      <pc:docMkLst>
        <pc:docMk/>
      </pc:docMkLst>
      <pc:sldChg chg="modSp modNotes">
        <pc:chgData name="Claire Hudson" userId="S::claire.hudson@bathwells.anglican.org::6f9a616b-6bac-4c86-9317-b3f8e0b1a52f" providerId="AD" clId="Web-{0CA7C099-81B6-4666-89A6-27F5EC0CAEC6}" dt="2020-11-10T16:02:43.807" v="215" actId="20577"/>
        <pc:sldMkLst>
          <pc:docMk/>
          <pc:sldMk cId="1139113024" sldId="268"/>
        </pc:sldMkLst>
        <pc:spChg chg="mod">
          <ac:chgData name="Claire Hudson" userId="S::claire.hudson@bathwells.anglican.org::6f9a616b-6bac-4c86-9317-b3f8e0b1a52f" providerId="AD" clId="Web-{0CA7C099-81B6-4666-89A6-27F5EC0CAEC6}" dt="2020-11-10T16:02:43.807" v="215" actId="20577"/>
          <ac:spMkLst>
            <pc:docMk/>
            <pc:sldMk cId="1139113024" sldId="268"/>
            <ac:spMk id="3" creationId="{00000000-0000-0000-0000-000000000000}"/>
          </ac:spMkLst>
        </pc:spChg>
      </pc:sldChg>
      <pc:sldChg chg="modSp add del replId modNotes">
        <pc:chgData name="Claire Hudson" userId="S::claire.hudson@bathwells.anglican.org::6f9a616b-6bac-4c86-9317-b3f8e0b1a52f" providerId="AD" clId="Web-{0CA7C099-81B6-4666-89A6-27F5EC0CAEC6}" dt="2020-11-10T16:01:27.958" v="155"/>
        <pc:sldMkLst>
          <pc:docMk/>
          <pc:sldMk cId="661161530" sldId="380"/>
        </pc:sldMkLst>
        <pc:spChg chg="mod">
          <ac:chgData name="Claire Hudson" userId="S::claire.hudson@bathwells.anglican.org::6f9a616b-6bac-4c86-9317-b3f8e0b1a52f" providerId="AD" clId="Web-{0CA7C099-81B6-4666-89A6-27F5EC0CAEC6}" dt="2020-11-10T16:00:09.296" v="37" actId="20577"/>
          <ac:spMkLst>
            <pc:docMk/>
            <pc:sldMk cId="661161530" sldId="380"/>
            <ac:spMk id="3" creationId="{00000000-0000-0000-0000-000000000000}"/>
          </ac:spMkLst>
        </pc:spChg>
      </pc:sldChg>
    </pc:docChg>
  </pc:docChgLst>
  <pc:docChgLst>
    <pc:chgData name="Claire Hudson" userId="S::claire.hudson@bathwells.anglican.org::6f9a616b-6bac-4c86-9317-b3f8e0b1a52f" providerId="AD" clId="Web-{A8D34211-2311-432D-857A-4E5A0DC1BD2E}"/>
    <pc:docChg chg="delSld">
      <pc:chgData name="Claire Hudson" userId="S::claire.hudson@bathwells.anglican.org::6f9a616b-6bac-4c86-9317-b3f8e0b1a52f" providerId="AD" clId="Web-{A8D34211-2311-432D-857A-4E5A0DC1BD2E}" dt="2020-11-10T14:49:08.398" v="0"/>
      <pc:docMkLst>
        <pc:docMk/>
      </pc:docMkLst>
      <pc:sldChg chg="del">
        <pc:chgData name="Claire Hudson" userId="S::claire.hudson@bathwells.anglican.org::6f9a616b-6bac-4c86-9317-b3f8e0b1a52f" providerId="AD" clId="Web-{A8D34211-2311-432D-857A-4E5A0DC1BD2E}" dt="2020-11-10T14:49:08.398" v="0"/>
        <pc:sldMkLst>
          <pc:docMk/>
          <pc:sldMk cId="2560525098" sldId="26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213025-5FCB-4283-8E7A-3DAB495F8CBE}" type="datetimeFigureOut">
              <a:rPr lang="en-GB" smtClean="0"/>
              <a:t>10/11/2020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479D8-C4B4-4D48-8276-4782B54922A4}" type="slidenum">
              <a:rPr lang="en-GB" smtClean="0"/>
              <a:t>‹#›</a:t>
            </a:fld>
            <a:endParaRPr lang="en-GB"/>
          </a:p>
        </p:txBody>
      </p:sp>
    </p:spTree>
    <p:extLst>
      <p:ext uri="{BB962C8B-B14F-4D97-AF65-F5344CB8AC3E}">
        <p14:creationId xmlns:p14="http://schemas.microsoft.com/office/powerpoint/2010/main" val="922883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800">
                <a:effectLst/>
                <a:latin typeface="Calibri" panose="020F0502020204030204" pitchFamily="34" charset="0"/>
                <a:ea typeface="Times New Roman" panose="02020603050405020304" pitchFamily="18" charset="0"/>
              </a:rPr>
              <a:t>Welcome and Introduce yourself and co-host, housekeeping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a:effectLst/>
              <a:latin typeface="Calibri" panose="020F0502020204030204" pitchFamily="34"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00">
              <a:effectLst/>
              <a:latin typeface="Calibri" panose="020F0502020204030204" pitchFamily="34" charset="0"/>
              <a:ea typeface="Times New Roman" panose="02020603050405020304" pitchFamily="18" charset="0"/>
            </a:endParaRPr>
          </a:p>
          <a:p>
            <a:r>
              <a:rPr lang="en-GB"/>
              <a:t>Display slide as people arrive</a:t>
            </a:r>
          </a:p>
          <a:p>
            <a:endParaRPr lang="en-GB"/>
          </a:p>
          <a:p>
            <a:r>
              <a:rPr lang="en-GB"/>
              <a:t>Housekeeping</a:t>
            </a:r>
          </a:p>
          <a:p>
            <a:pPr algn="l" rtl="0" fontAlgn="base">
              <a:buFont typeface="Arial" panose="020B0604020202020204" pitchFamily="34" charset="0"/>
              <a:buNone/>
            </a:pPr>
            <a:r>
              <a:rPr lang="en-GB" sz="1800" b="0" i="0" u="sng">
                <a:solidFill>
                  <a:srgbClr val="000000"/>
                </a:solidFill>
                <a:effectLst/>
                <a:latin typeface="Calibri" panose="020F0502020204030204" pitchFamily="34" charset="0"/>
              </a:rPr>
              <a:t>Names:</a:t>
            </a:r>
            <a:r>
              <a:rPr lang="en-GB" sz="1800" b="0" i="0">
                <a:solidFill>
                  <a:srgbClr val="000000"/>
                </a:solidFill>
                <a:effectLst/>
                <a:latin typeface="Calibri" panose="020F0502020204030204" pitchFamily="34" charset="0"/>
              </a:rPr>
              <a:t> Say it is good to be able to see people’s names on zoom, which is helpful to everyone. Clarify any non-names. This can be done as people arrive. </a:t>
            </a:r>
          </a:p>
          <a:p>
            <a:pPr marL="0" indent="0" algn="l" rtl="0" fontAlgn="base">
              <a:buFont typeface="Arial" panose="020B0604020202020204" pitchFamily="34" charset="0"/>
              <a:buNone/>
            </a:pPr>
            <a:r>
              <a:rPr lang="en-GB" sz="1800" b="0" i="0" u="sng">
                <a:solidFill>
                  <a:srgbClr val="000000"/>
                </a:solidFill>
                <a:effectLst/>
                <a:latin typeface="Calibri" panose="020F0502020204030204" pitchFamily="34" charset="0"/>
              </a:rPr>
              <a:t>Cameras and Mics</a:t>
            </a:r>
            <a:r>
              <a:rPr lang="en-GB" sz="1800" b="0" i="0">
                <a:solidFill>
                  <a:srgbClr val="000000"/>
                </a:solidFill>
                <a:effectLst/>
                <a:latin typeface="Calibri" panose="020F0502020204030204" pitchFamily="34" charset="0"/>
              </a:rPr>
              <a:t> - Please remain “muted” with your web-cam off</a:t>
            </a:r>
            <a:r>
              <a:rPr lang="en-GB" sz="1800" b="0" i="0">
                <a:solidFill>
                  <a:srgbClr val="000000"/>
                </a:solidFill>
                <a:effectLst/>
                <a:latin typeface="WordVisiCarriageReturn_MSFontService"/>
              </a:rPr>
              <a:t>/on </a:t>
            </a:r>
            <a:br>
              <a:rPr lang="en-GB" sz="1800" b="0" i="0">
                <a:solidFill>
                  <a:srgbClr val="000000"/>
                </a:solidFill>
                <a:effectLst/>
                <a:latin typeface="WordVisiCarriageReturn_MSFontService"/>
              </a:rPr>
            </a:br>
            <a:r>
              <a:rPr lang="en-GB" sz="1800" b="0" i="0" u="sng">
                <a:solidFill>
                  <a:srgbClr val="000000"/>
                </a:solidFill>
                <a:effectLst/>
                <a:latin typeface="Calibri" panose="020F0502020204030204" pitchFamily="34" charset="0"/>
              </a:rPr>
              <a:t>Chat</a:t>
            </a:r>
            <a:r>
              <a:rPr lang="en-GB" sz="1800" b="0" i="0">
                <a:solidFill>
                  <a:srgbClr val="000000"/>
                </a:solidFill>
                <a:effectLst/>
                <a:latin typeface="Calibri" panose="020F0502020204030204" pitchFamily="34" charset="0"/>
              </a:rPr>
              <a:t> - Ask any Questions using the Chat box</a:t>
            </a:r>
            <a:r>
              <a:rPr lang="en-GB" sz="1800" b="0" i="0">
                <a:solidFill>
                  <a:srgbClr val="000000"/>
                </a:solidFill>
                <a:effectLst/>
                <a:latin typeface="WordVisiCarriageReturn_MSFontService"/>
              </a:rPr>
              <a:t>. </a:t>
            </a:r>
            <a:r>
              <a:rPr lang="en-GB" sz="1800" b="0" i="0">
                <a:solidFill>
                  <a:srgbClr val="000000"/>
                </a:solidFill>
                <a:effectLst/>
                <a:latin typeface="Calibri" panose="020F0502020204030204" pitchFamily="34" charset="0"/>
              </a:rPr>
              <a:t>Remind them of the chat box (and explain that you’ll try and check it regularly to answer any questions). </a:t>
            </a:r>
          </a:p>
          <a:p>
            <a:pPr algn="l" rtl="0" fontAlgn="base">
              <a:buFont typeface="Arial" panose="020B0604020202020204" pitchFamily="34" charset="0"/>
              <a:buNone/>
            </a:pPr>
            <a:r>
              <a:rPr lang="en-GB" sz="1800" b="0" i="0" u="sng">
                <a:solidFill>
                  <a:srgbClr val="000000"/>
                </a:solidFill>
                <a:effectLst/>
                <a:latin typeface="Calibri" panose="020F0502020204030204" pitchFamily="34" charset="0"/>
              </a:rPr>
              <a:t>Recorded</a:t>
            </a:r>
            <a:r>
              <a:rPr lang="en-GB" sz="1800" b="0" i="0">
                <a:solidFill>
                  <a:srgbClr val="000000"/>
                </a:solidFill>
                <a:effectLst/>
                <a:latin typeface="Calibri" panose="020F0502020204030204" pitchFamily="34" charset="0"/>
              </a:rPr>
              <a:t> - Explain that the session is / is not being recorded</a:t>
            </a:r>
            <a:r>
              <a:rPr lang="en-GB" sz="1800" b="0" i="0">
                <a:solidFill>
                  <a:srgbClr val="000000"/>
                </a:solidFill>
                <a:effectLst/>
                <a:latin typeface="WordVisiCarriageReturn_MSFontService"/>
              </a:rPr>
              <a:t> </a:t>
            </a:r>
            <a:br>
              <a:rPr lang="en-GB" sz="1800" b="0" i="0">
                <a:solidFill>
                  <a:srgbClr val="000000"/>
                </a:solidFill>
                <a:effectLst/>
                <a:latin typeface="WordVisiCarriageReturn_MSFontService"/>
              </a:rPr>
            </a:br>
            <a:endParaRPr lang="en-GB" sz="1800" b="0" i="0">
              <a:solidFill>
                <a:srgbClr val="000000"/>
              </a:solidFill>
              <a:effectLst/>
              <a:latin typeface="Calibri" panose="020F0502020204030204" pitchFamily="34" charset="0"/>
            </a:endParaRPr>
          </a:p>
          <a:p>
            <a:r>
              <a:rPr lang="en-GB"/>
              <a:t>Explain that the session is designed to be interactive and that there will be opportunities for small group discussions in break out rooms throughout. </a:t>
            </a:r>
          </a:p>
          <a:p>
            <a:r>
              <a:rPr lang="en-GB"/>
              <a:t>Also explain that the session is 2 hours in length with a short break mid way.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AD404-CA95-425B-8C0D-F2B08FDF22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8432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Chat room – 4+60</a:t>
            </a:r>
          </a:p>
        </p:txBody>
      </p:sp>
      <p:sp>
        <p:nvSpPr>
          <p:cNvPr id="4" name="Slide Number Placeholder 3"/>
          <p:cNvSpPr>
            <a:spLocks noGrp="1"/>
          </p:cNvSpPr>
          <p:nvPr>
            <p:ph type="sldNum" sz="quarter" idx="5"/>
          </p:nvPr>
        </p:nvSpPr>
        <p:spPr/>
        <p:txBody>
          <a:bodyPr/>
          <a:lstStyle/>
          <a:p>
            <a:fld id="{FC9479D8-C4B4-4D48-8276-4782B54922A4}" type="slidenum">
              <a:rPr lang="en-GB" smtClean="0"/>
              <a:t>11</a:t>
            </a:fld>
            <a:endParaRPr lang="en-GB"/>
          </a:p>
        </p:txBody>
      </p:sp>
    </p:spTree>
    <p:extLst>
      <p:ext uri="{BB962C8B-B14F-4D97-AF65-F5344CB8AC3E}">
        <p14:creationId xmlns:p14="http://schemas.microsoft.com/office/powerpoint/2010/main" val="1771495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C9479D8-C4B4-4D48-8276-4782B54922A4}" type="slidenum">
              <a:rPr lang="en-GB" smtClean="0"/>
              <a:t>12</a:t>
            </a:fld>
            <a:endParaRPr lang="en-GB"/>
          </a:p>
        </p:txBody>
      </p:sp>
    </p:spTree>
    <p:extLst>
      <p:ext uri="{BB962C8B-B14F-4D97-AF65-F5344CB8AC3E}">
        <p14:creationId xmlns:p14="http://schemas.microsoft.com/office/powerpoint/2010/main" val="1712774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is for each academy trust to determine how best to keep Members informed so they can be assured that the board is exercising effective governance and leadership of their academy trust. Members will want to be well informed of the skills the board needs to be effective and to have confidence in the board at all times, with sufficient arrangements in place for them to know when they may need to exercise their powers – particularly to appoint or remove one or more academy trustees. If the governance of the trust by the board of academy trustees becomes dysfunctional the Members have a strong interest in ensuring the board has sufficient plans to use their powers to address the issues. It should be clear to academy trustees or others involved in governance of the trust (e.g. those appointed to committees including any LGBs) how they can escalate concerns to Members, where these are not satisfactorily addressed by the board. </a:t>
            </a:r>
            <a:endParaRPr lang="en-GB"/>
          </a:p>
        </p:txBody>
      </p:sp>
      <p:sp>
        <p:nvSpPr>
          <p:cNvPr id="4" name="Slide Number Placeholder 3"/>
          <p:cNvSpPr>
            <a:spLocks noGrp="1"/>
          </p:cNvSpPr>
          <p:nvPr>
            <p:ph type="sldNum" sz="quarter" idx="5"/>
          </p:nvPr>
        </p:nvSpPr>
        <p:spPr/>
        <p:txBody>
          <a:bodyPr/>
          <a:lstStyle/>
          <a:p>
            <a:fld id="{FC9479D8-C4B4-4D48-8276-4782B54922A4}" type="slidenum">
              <a:rPr lang="en-GB" smtClean="0"/>
              <a:t>13</a:t>
            </a:fld>
            <a:endParaRPr lang="en-GB"/>
          </a:p>
        </p:txBody>
      </p:sp>
    </p:spTree>
    <p:extLst>
      <p:ext uri="{BB962C8B-B14F-4D97-AF65-F5344CB8AC3E}">
        <p14:creationId xmlns:p14="http://schemas.microsoft.com/office/powerpoint/2010/main" val="22874926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Explain that during the session participants will have received an email containing a link to the following:</a:t>
            </a:r>
          </a:p>
          <a:p>
            <a:endParaRPr lang="en-GB"/>
          </a:p>
          <a:p>
            <a:r>
              <a:rPr lang="en-GB"/>
              <a:t>Feedback form – we would very much like to know what you think of this session and would appreciate your feedback</a:t>
            </a:r>
          </a:p>
          <a:p>
            <a:endParaRPr lang="en-GB"/>
          </a:p>
          <a:p>
            <a:r>
              <a:rPr lang="en-GB"/>
              <a:t>Links to pages containing the PP slides as well as any resources referred to in this session</a:t>
            </a:r>
          </a:p>
          <a:p>
            <a:endParaRPr lang="en-GB"/>
          </a:p>
          <a:p>
            <a:r>
              <a:rPr lang="en-GB"/>
              <a:t>If you would like to explore any other subjects in more detail you will find the full list of availability by visiting our website, we have a selection of webinars available (which are all available at no cost until Christmas)</a:t>
            </a:r>
          </a:p>
          <a:p>
            <a:endParaRPr lang="en-GB"/>
          </a:p>
          <a:p>
            <a:r>
              <a:rPr lang="en-GB"/>
              <a:t>In addition, we have put together a series of short videos with the aim of providing a brief introduction to a variety of subjects. These can also be found by visiting our website. We have designed these to be used either individually or at a staff or governors meeting or at the beginning of a training session</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r>
              <a:rPr lang="en-GB"/>
              <a:t>Explain that there is lots of additional information which is available on our website, including downloadable resources</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94AD404-CA95-425B-8C0D-F2B08FDF22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006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Ask for ideas they want to discuss – add this to the chat box.  CH add to chat box</a:t>
            </a:r>
          </a:p>
        </p:txBody>
      </p:sp>
      <p:sp>
        <p:nvSpPr>
          <p:cNvPr id="4" name="Slide Number Placeholder 3"/>
          <p:cNvSpPr>
            <a:spLocks noGrp="1"/>
          </p:cNvSpPr>
          <p:nvPr>
            <p:ph type="sldNum" sz="quarter" idx="5"/>
          </p:nvPr>
        </p:nvSpPr>
        <p:spPr/>
        <p:txBody>
          <a:bodyPr/>
          <a:lstStyle/>
          <a:p>
            <a:fld id="{FC9479D8-C4B4-4D48-8276-4782B54922A4}" type="slidenum">
              <a:rPr lang="en-GB" smtClean="0"/>
              <a:t>2</a:t>
            </a:fld>
            <a:endParaRPr lang="en-GB"/>
          </a:p>
        </p:txBody>
      </p:sp>
    </p:spTree>
    <p:extLst>
      <p:ext uri="{BB962C8B-B14F-4D97-AF65-F5344CB8AC3E}">
        <p14:creationId xmlns:p14="http://schemas.microsoft.com/office/powerpoint/2010/main" val="93962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Put in chat box; pre set groups.  9+60 (10 mins)</a:t>
            </a:r>
          </a:p>
          <a:p>
            <a:r>
              <a:rPr lang="en-GB"/>
              <a:t>10 mins feedback – 4 groups </a:t>
            </a:r>
          </a:p>
          <a:p>
            <a:r>
              <a:rPr lang="en-GB"/>
              <a:t>Add Suzanne’s email to chat box</a:t>
            </a:r>
          </a:p>
        </p:txBody>
      </p:sp>
      <p:sp>
        <p:nvSpPr>
          <p:cNvPr id="4" name="Slide Number Placeholder 3"/>
          <p:cNvSpPr>
            <a:spLocks noGrp="1"/>
          </p:cNvSpPr>
          <p:nvPr>
            <p:ph type="sldNum" sz="quarter" idx="5"/>
          </p:nvPr>
        </p:nvSpPr>
        <p:spPr/>
        <p:txBody>
          <a:bodyPr/>
          <a:lstStyle/>
          <a:p>
            <a:fld id="{FC9479D8-C4B4-4D48-8276-4782B54922A4}" type="slidenum">
              <a:rPr lang="en-GB" smtClean="0"/>
              <a:t>4</a:t>
            </a:fld>
            <a:endParaRPr lang="en-GB"/>
          </a:p>
        </p:txBody>
      </p:sp>
    </p:spTree>
    <p:extLst>
      <p:ext uri="{BB962C8B-B14F-4D97-AF65-F5344CB8AC3E}">
        <p14:creationId xmlns:p14="http://schemas.microsoft.com/office/powerpoint/2010/main" val="276852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a:p>
        </p:txBody>
      </p:sp>
      <p:sp>
        <p:nvSpPr>
          <p:cNvPr id="4" name="Slide Number Placeholder 3"/>
          <p:cNvSpPr>
            <a:spLocks noGrp="1"/>
          </p:cNvSpPr>
          <p:nvPr>
            <p:ph type="sldNum" sz="quarter" idx="5"/>
          </p:nvPr>
        </p:nvSpPr>
        <p:spPr/>
        <p:txBody>
          <a:bodyPr/>
          <a:lstStyle/>
          <a:p>
            <a:fld id="{FC9479D8-C4B4-4D48-8276-4782B54922A4}" type="slidenum">
              <a:rPr lang="en-GB" smtClean="0"/>
              <a:t>5</a:t>
            </a:fld>
            <a:endParaRPr lang="en-GB"/>
          </a:p>
        </p:txBody>
      </p:sp>
    </p:spTree>
    <p:extLst>
      <p:ext uri="{BB962C8B-B14F-4D97-AF65-F5344CB8AC3E}">
        <p14:creationId xmlns:p14="http://schemas.microsoft.com/office/powerpoint/2010/main" val="3749503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Break out groups – Question in Chat box – 4 mins + 60 in </a:t>
            </a:r>
            <a:r>
              <a:rPr lang="en-GB" err="1"/>
              <a:t>br;eakout</a:t>
            </a:r>
            <a:r>
              <a:rPr lang="en-GB"/>
              <a:t> room – 3 min, 4 max in groups (not from same trust) – short feedback</a:t>
            </a:r>
          </a:p>
        </p:txBody>
      </p:sp>
      <p:sp>
        <p:nvSpPr>
          <p:cNvPr id="4" name="Slide Number Placeholder 3"/>
          <p:cNvSpPr>
            <a:spLocks noGrp="1"/>
          </p:cNvSpPr>
          <p:nvPr>
            <p:ph type="sldNum" sz="quarter" idx="5"/>
          </p:nvPr>
        </p:nvSpPr>
        <p:spPr/>
        <p:txBody>
          <a:bodyPr/>
          <a:lstStyle/>
          <a:p>
            <a:fld id="{FC9479D8-C4B4-4D48-8276-4782B54922A4}" type="slidenum">
              <a:rPr lang="en-GB" smtClean="0"/>
              <a:t>6</a:t>
            </a:fld>
            <a:endParaRPr lang="en-GB"/>
          </a:p>
        </p:txBody>
      </p:sp>
    </p:spTree>
    <p:extLst>
      <p:ext uri="{BB962C8B-B14F-4D97-AF65-F5344CB8AC3E}">
        <p14:creationId xmlns:p14="http://schemas.microsoft.com/office/powerpoint/2010/main" val="1445164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a:latin typeface="+mn-lt"/>
              </a:rPr>
              <a:t>Q in chat box</a:t>
            </a:r>
          </a:p>
          <a:p>
            <a:r>
              <a:rPr lang="en-GB" sz="1200" b="0">
                <a:latin typeface="+mn-lt"/>
              </a:rPr>
              <a:t>Breakout rooms – 4 + 60, same groups – feedback next to none.</a:t>
            </a:r>
          </a:p>
          <a:p>
            <a:endParaRPr lang="en-GB" sz="1200" b="0">
              <a:latin typeface="+mn-lt"/>
            </a:endParaRPr>
          </a:p>
        </p:txBody>
      </p:sp>
      <p:sp>
        <p:nvSpPr>
          <p:cNvPr id="4" name="Slide Number Placeholder 3"/>
          <p:cNvSpPr>
            <a:spLocks noGrp="1"/>
          </p:cNvSpPr>
          <p:nvPr>
            <p:ph type="sldNum" sz="quarter" idx="5"/>
          </p:nvPr>
        </p:nvSpPr>
        <p:spPr/>
        <p:txBody>
          <a:bodyPr/>
          <a:lstStyle/>
          <a:p>
            <a:fld id="{FC9479D8-C4B4-4D48-8276-4782B54922A4}" type="slidenum">
              <a:rPr lang="en-GB" smtClean="0"/>
              <a:t>7</a:t>
            </a:fld>
            <a:endParaRPr lang="en-GB"/>
          </a:p>
        </p:txBody>
      </p:sp>
    </p:spTree>
    <p:extLst>
      <p:ext uri="{BB962C8B-B14F-4D97-AF65-F5344CB8AC3E}">
        <p14:creationId xmlns:p14="http://schemas.microsoft.com/office/powerpoint/2010/main" val="2590366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b="0">
              <a:latin typeface="+mn-lt"/>
            </a:endParaRPr>
          </a:p>
        </p:txBody>
      </p:sp>
      <p:sp>
        <p:nvSpPr>
          <p:cNvPr id="4" name="Slide Number Placeholder 3"/>
          <p:cNvSpPr>
            <a:spLocks noGrp="1"/>
          </p:cNvSpPr>
          <p:nvPr>
            <p:ph type="sldNum" sz="quarter" idx="5"/>
          </p:nvPr>
        </p:nvSpPr>
        <p:spPr/>
        <p:txBody>
          <a:bodyPr/>
          <a:lstStyle/>
          <a:p>
            <a:fld id="{FC9479D8-C4B4-4D48-8276-4782B54922A4}" type="slidenum">
              <a:rPr lang="en-GB" smtClean="0"/>
              <a:t>8</a:t>
            </a:fld>
            <a:endParaRPr lang="en-GB"/>
          </a:p>
        </p:txBody>
      </p:sp>
    </p:spTree>
    <p:extLst>
      <p:ext uri="{BB962C8B-B14F-4D97-AF65-F5344CB8AC3E}">
        <p14:creationId xmlns:p14="http://schemas.microsoft.com/office/powerpoint/2010/main" val="3643438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FC9479D8-C4B4-4D48-8276-4782B54922A4}" type="slidenum">
              <a:rPr lang="en-GB" smtClean="0"/>
              <a:t>9</a:t>
            </a:fld>
            <a:endParaRPr lang="en-GB"/>
          </a:p>
        </p:txBody>
      </p:sp>
    </p:spTree>
    <p:extLst>
      <p:ext uri="{BB962C8B-B14F-4D97-AF65-F5344CB8AC3E}">
        <p14:creationId xmlns:p14="http://schemas.microsoft.com/office/powerpoint/2010/main" val="1566277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a:effectLst/>
              <a:latin typeface="Calibri" panose="020F0502020204030204" pitchFamily="34" charset="0"/>
              <a:ea typeface="Calibri" panose="020F0502020204030204" pitchFamily="34" charset="0"/>
              <a:cs typeface="Times New Roman" panose="02020603050405020304" pitchFamily="18" charset="0"/>
            </a:endParaRPr>
          </a:p>
          <a:p>
            <a:endParaRPr lang="en-GB"/>
          </a:p>
        </p:txBody>
      </p:sp>
      <p:sp>
        <p:nvSpPr>
          <p:cNvPr id="4" name="Slide Number Placeholder 3"/>
          <p:cNvSpPr>
            <a:spLocks noGrp="1"/>
          </p:cNvSpPr>
          <p:nvPr>
            <p:ph type="sldNum" sz="quarter" idx="5"/>
          </p:nvPr>
        </p:nvSpPr>
        <p:spPr/>
        <p:txBody>
          <a:bodyPr/>
          <a:lstStyle/>
          <a:p>
            <a:fld id="{FC9479D8-C4B4-4D48-8276-4782B54922A4}" type="slidenum">
              <a:rPr lang="en-GB" smtClean="0"/>
              <a:t>10</a:t>
            </a:fld>
            <a:endParaRPr lang="en-GB"/>
          </a:p>
        </p:txBody>
      </p:sp>
    </p:spTree>
    <p:extLst>
      <p:ext uri="{BB962C8B-B14F-4D97-AF65-F5344CB8AC3E}">
        <p14:creationId xmlns:p14="http://schemas.microsoft.com/office/powerpoint/2010/main" val="1802573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295CCF-45A9-D247-9898-8F48A86B9C12}"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295CCF-45A9-D247-9898-8F48A86B9C12}"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295CCF-45A9-D247-9898-8F48A86B9C12}"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890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6877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822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2047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7967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2525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00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4920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295CCF-45A9-D247-9898-8F48A86B9C12}"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798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06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498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295CCF-45A9-D247-9898-8F48A86B9C12}"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295CCF-45A9-D247-9898-8F48A86B9C12}"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295CCF-45A9-D247-9898-8F48A86B9C12}"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295CCF-45A9-D247-9898-8F48A86B9C12}"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295CCF-45A9-D247-9898-8F48A86B9C12}"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295CCF-45A9-D247-9898-8F48A86B9C12}"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128AF9-AA14-6E48-A5C4-AA23209147E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95CCF-45A9-D247-9898-8F48A86B9C12}" type="datetimeFigureOut">
              <a:rPr lang="en-US" smtClean="0"/>
              <a:t>11/10/2020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8AF9-AA14-6E48-A5C4-AA23209147E5}" type="slidenum">
              <a:rPr lang="en-US" smtClean="0"/>
              <a:t>‹#›</a:t>
            </a:fld>
            <a:endParaRPr lang="en-US"/>
          </a:p>
        </p:txBody>
      </p:sp>
    </p:spTree>
    <p:extLst>
      <p:ext uri="{BB962C8B-B14F-4D97-AF65-F5344CB8AC3E}">
        <p14:creationId xmlns:p14="http://schemas.microsoft.com/office/powerpoint/2010/main" val="566400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95CCF-45A9-D247-9898-8F48A86B9C12}" type="datetimeFigureOut">
              <a:rPr lang="en-US" smtClean="0">
                <a:solidFill>
                  <a:prstClr val="black">
                    <a:tint val="75000"/>
                  </a:prstClr>
                </a:solidFill>
              </a:rPr>
              <a:pPr/>
              <a:t>11/10/2020</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128AF9-AA14-6E48-A5C4-AA23209147E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298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o.uk/url?sa=i&amp;url=https%3A%2F%2Fabundancecoaching.com%2Flifelanguages%2F&amp;psig=AOvVaw0khr4Y5wMcDvpkNWzFHF1E&amp;ust=1604944357550000&amp;source=images&amp;cd=vfe&amp;ved=0CAIQjRxqFwoTCLDh8fLB8-wCFQAAAAAdAAAAABAD"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uk/url?sa=i&amp;url=https%3A%2F%2Fslideplayer.com%2Fslide%2F7511866%2F&amp;psig=AOvVaw3Ls_3F6dd0LU74MdyMH1tQ&amp;ust=1603218456554000&amp;source=images&amp;cd=vfe&amp;ved=0CAIQjRxqFwoTCPD2lq-kwewCFQAAAAAdAAAAABAJ"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2ahUKEwiy2pabrM3iAhUqxoUKHcjcAZAQjRx6BAgBEAU&amp;url=https%3A%2F%2Foctavianreport.com%2Frostrum%2Fwhy-icebergs-are-still-dangerous%2F&amp;psig=AOvVaw3dCoWk4aoVJmly8o7L8hh0&amp;ust=155965239687004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8375" y="1044038"/>
            <a:ext cx="7772400" cy="1655762"/>
          </a:xfrm>
        </p:spPr>
        <p:txBody>
          <a:bodyPr>
            <a:normAutofit fontScale="90000"/>
          </a:bodyPr>
          <a:lstStyle/>
          <a:p>
            <a:pPr algn="l"/>
            <a:br>
              <a:rPr lang="en-US" sz="5500">
                <a:solidFill>
                  <a:schemeClr val="bg1"/>
                </a:solidFill>
                <a:latin typeface="Cambria" charset="0"/>
                <a:ea typeface="Cambria" charset="0"/>
                <a:cs typeface="Cambria" charset="0"/>
              </a:rPr>
            </a:br>
            <a:br>
              <a:rPr lang="en-US" sz="5500">
                <a:solidFill>
                  <a:schemeClr val="bg1"/>
                </a:solidFill>
                <a:latin typeface="Cambria" charset="0"/>
                <a:ea typeface="Cambria" charset="0"/>
                <a:cs typeface="Cambria" charset="0"/>
              </a:rPr>
            </a:br>
            <a:r>
              <a:rPr lang="en-US" sz="5500">
                <a:solidFill>
                  <a:schemeClr val="bg1"/>
                </a:solidFill>
                <a:latin typeface="Cambria" charset="0"/>
                <a:ea typeface="Cambria" charset="0"/>
                <a:cs typeface="Cambria" charset="0"/>
              </a:rPr>
              <a:t>MAT Director/Trustee Forum</a:t>
            </a:r>
            <a:br>
              <a:rPr lang="en-US" sz="5500">
                <a:solidFill>
                  <a:schemeClr val="bg1"/>
                </a:solidFill>
                <a:latin typeface="Cambria" charset="0"/>
                <a:ea typeface="Cambria" charset="0"/>
                <a:cs typeface="Cambria" charset="0"/>
              </a:rPr>
            </a:br>
            <a:r>
              <a:rPr lang="en-US" sz="2800">
                <a:solidFill>
                  <a:schemeClr val="bg1"/>
                </a:solidFill>
                <a:latin typeface="Cambria" charset="0"/>
                <a:ea typeface="Cambria" charset="0"/>
                <a:cs typeface="Cambria" charset="0"/>
              </a:rPr>
              <a:t>Suzanne McDonald, David Williams &amp; Claire Hudson</a:t>
            </a:r>
            <a:endParaRPr lang="en-US" sz="5500">
              <a:solidFill>
                <a:schemeClr val="bg1"/>
              </a:solidFill>
              <a:latin typeface="Cambria" charset="0"/>
              <a:ea typeface="Cambria" charset="0"/>
              <a:cs typeface="Cambria" charset="0"/>
            </a:endParaRPr>
          </a:p>
        </p:txBody>
      </p:sp>
      <p:sp>
        <p:nvSpPr>
          <p:cNvPr id="3" name="Subtitle 2"/>
          <p:cNvSpPr>
            <a:spLocks noGrp="1"/>
          </p:cNvSpPr>
          <p:nvPr>
            <p:ph type="subTitle" idx="1"/>
          </p:nvPr>
        </p:nvSpPr>
        <p:spPr>
          <a:xfrm>
            <a:off x="508375" y="3429000"/>
            <a:ext cx="8127250" cy="2425973"/>
          </a:xfrm>
        </p:spPr>
        <p:txBody>
          <a:bodyPr>
            <a:normAutofit fontScale="85000" lnSpcReduction="20000"/>
          </a:bodyPr>
          <a:lstStyle/>
          <a:p>
            <a:pPr algn="l"/>
            <a:r>
              <a:rPr lang="en-US" sz="3000">
                <a:solidFill>
                  <a:schemeClr val="bg1"/>
                </a:solidFill>
              </a:rPr>
              <a:t>General guidance for the session</a:t>
            </a:r>
          </a:p>
          <a:p>
            <a:pPr marL="457200" indent="-457200" algn="l">
              <a:buFont typeface="Arial" panose="020B0604020202020204" pitchFamily="34" charset="0"/>
              <a:buChar char="•"/>
            </a:pPr>
            <a:r>
              <a:rPr lang="en-US" sz="3000">
                <a:solidFill>
                  <a:schemeClr val="bg1"/>
                </a:solidFill>
              </a:rPr>
              <a:t>Please mute your microphone unless you are addressing the group</a:t>
            </a:r>
          </a:p>
          <a:p>
            <a:pPr marL="457200" indent="-457200" algn="l">
              <a:buFont typeface="Arial" panose="020B0604020202020204" pitchFamily="34" charset="0"/>
              <a:buChar char="•"/>
            </a:pPr>
            <a:r>
              <a:rPr lang="en-US" sz="3000">
                <a:solidFill>
                  <a:schemeClr val="bg1"/>
                </a:solidFill>
              </a:rPr>
              <a:t>If you have any questions, please type them in to the chat box</a:t>
            </a:r>
          </a:p>
          <a:p>
            <a:pPr marL="457200" indent="-457200" algn="l">
              <a:buFont typeface="Arial" panose="020B0604020202020204" pitchFamily="34" charset="0"/>
              <a:buChar char="•"/>
            </a:pPr>
            <a:r>
              <a:rPr lang="en-US" sz="3000">
                <a:solidFill>
                  <a:schemeClr val="bg1"/>
                </a:solidFill>
              </a:rPr>
              <a:t>Please amend your name details so we know how to address you </a:t>
            </a:r>
          </a:p>
          <a:p>
            <a:pPr marL="457200" indent="-457200" algn="l">
              <a:buFont typeface="Arial" panose="020B0604020202020204" pitchFamily="34" charset="0"/>
              <a:buChar char="•"/>
            </a:pPr>
            <a:endParaRPr lang="en-US" sz="3000">
              <a:solidFill>
                <a:schemeClr val="bg1"/>
              </a:solidFill>
            </a:endParaRPr>
          </a:p>
        </p:txBody>
      </p:sp>
    </p:spTree>
    <p:extLst>
      <p:ext uri="{BB962C8B-B14F-4D97-AF65-F5344CB8AC3E}">
        <p14:creationId xmlns:p14="http://schemas.microsoft.com/office/powerpoint/2010/main" val="150993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EC9F0-69A7-4152-93C9-870BE73201B7}"/>
              </a:ext>
            </a:extLst>
          </p:cNvPr>
          <p:cNvSpPr>
            <a:spLocks noGrp="1"/>
          </p:cNvSpPr>
          <p:nvPr>
            <p:ph type="title"/>
          </p:nvPr>
        </p:nvSpPr>
        <p:spPr>
          <a:xfrm>
            <a:off x="628650" y="160020"/>
            <a:ext cx="7886700" cy="1438369"/>
          </a:xfrm>
        </p:spPr>
        <p:txBody>
          <a:bodyPr>
            <a:normAutofit/>
          </a:bodyPr>
          <a:lstStyle/>
          <a:p>
            <a:r>
              <a:rPr lang="en-GB" sz="4000">
                <a:solidFill>
                  <a:srgbClr val="78A22F"/>
                </a:solidFill>
                <a:effectLst/>
                <a:latin typeface="Calibri" panose="020F0502020204030204" pitchFamily="34" charset="0"/>
                <a:ea typeface="Times New Roman" panose="02020603050405020304" pitchFamily="18" charset="0"/>
                <a:cs typeface="Calibri" panose="020F0502020204030204" pitchFamily="34" charset="0"/>
              </a:rPr>
              <a:t>Wellbeing: Relating (communicating) well with hope…</a:t>
            </a:r>
            <a:endParaRPr lang="en-GB" sz="4000">
              <a:solidFill>
                <a:srgbClr val="78A22F"/>
              </a:solidFill>
              <a:latin typeface="+mn-lt"/>
            </a:endParaRPr>
          </a:p>
        </p:txBody>
      </p:sp>
      <p:sp>
        <p:nvSpPr>
          <p:cNvPr id="3" name="Content Placeholder 2">
            <a:extLst>
              <a:ext uri="{FF2B5EF4-FFF2-40B4-BE49-F238E27FC236}">
                <a16:creationId xmlns:a16="http://schemas.microsoft.com/office/drawing/2014/main" id="{5AFCE8CF-5084-4254-9B23-80DFF9BEA9F7}"/>
              </a:ext>
            </a:extLst>
          </p:cNvPr>
          <p:cNvSpPr>
            <a:spLocks noGrp="1"/>
          </p:cNvSpPr>
          <p:nvPr>
            <p:ph idx="1"/>
          </p:nvPr>
        </p:nvSpPr>
        <p:spPr>
          <a:xfrm>
            <a:off x="240030" y="2444142"/>
            <a:ext cx="8492490" cy="4253837"/>
          </a:xfrm>
        </p:spPr>
        <p:txBody>
          <a:bodyPr>
            <a:noAutofit/>
          </a:bodyPr>
          <a:lstStyle/>
          <a:p>
            <a:pPr marL="0" indent="0">
              <a:buNone/>
            </a:pPr>
            <a:r>
              <a:rPr lang="en-GB" sz="2500">
                <a:ea typeface="Calibri" panose="020F0502020204030204" pitchFamily="34" charset="0"/>
                <a:cs typeface="Times New Roman" panose="02020603050405020304" pitchFamily="18" charset="0"/>
              </a:rPr>
              <a:t>Life Languages</a:t>
            </a:r>
          </a:p>
          <a:p>
            <a:r>
              <a:rPr lang="en-GB" sz="2500"/>
              <a:t>Promotes positive relationships</a:t>
            </a:r>
          </a:p>
          <a:p>
            <a:r>
              <a:rPr lang="en-GB" sz="2500"/>
              <a:t>Aims to help an understanding of how we communicate with others and others with us so that all feel heard, understood and appreciated</a:t>
            </a:r>
          </a:p>
          <a:p>
            <a:pPr marL="0" indent="0">
              <a:buNone/>
            </a:pPr>
            <a:r>
              <a:rPr lang="en-GB" sz="2500">
                <a:effectLst/>
                <a:ea typeface="Calibri" panose="020F0502020204030204" pitchFamily="34" charset="0"/>
                <a:cs typeface="Times New Roman" panose="02020603050405020304" pitchFamily="18" charset="0"/>
              </a:rPr>
              <a:t>Life Languages is for:</a:t>
            </a:r>
          </a:p>
          <a:p>
            <a:pPr marL="342900" indent="-342900">
              <a:buFont typeface="Wingdings" panose="05000000000000000000" pitchFamily="2" charset="2"/>
              <a:buChar char=""/>
            </a:pPr>
            <a:r>
              <a:rPr lang="en-GB" sz="2500">
                <a:effectLst/>
                <a:ea typeface="Calibri" panose="020F0502020204030204" pitchFamily="34" charset="0"/>
                <a:cs typeface="Times New Roman" panose="02020603050405020304" pitchFamily="18" charset="0"/>
              </a:rPr>
              <a:t>Individuals who wish to develop their personal leadership and communication skills.</a:t>
            </a:r>
          </a:p>
          <a:p>
            <a:pPr marL="342900" indent="-342900">
              <a:buFont typeface="Wingdings" panose="05000000000000000000" pitchFamily="2" charset="2"/>
              <a:buChar char=""/>
            </a:pPr>
            <a:r>
              <a:rPr lang="en-GB" sz="2500">
                <a:effectLst/>
                <a:ea typeface="Calibri" panose="020F0502020204030204" pitchFamily="34" charset="0"/>
                <a:cs typeface="Times New Roman" panose="02020603050405020304" pitchFamily="18" charset="0"/>
              </a:rPr>
              <a:t>Teams desiring to work together more effectively in any setting</a:t>
            </a:r>
            <a:endParaRPr lang="en-GB" sz="2500"/>
          </a:p>
        </p:txBody>
      </p:sp>
      <p:pic>
        <p:nvPicPr>
          <p:cNvPr id="4" name="Content Placeholder 3" descr="Life Languages™ Profiles &amp; Coaching - Australia &amp; Worldwide">
            <a:hlinkClick r:id="rId3" tgtFrame="&quot;_blank&quot;"/>
            <a:extLst>
              <a:ext uri="{FF2B5EF4-FFF2-40B4-BE49-F238E27FC236}">
                <a16:creationId xmlns:a16="http://schemas.microsoft.com/office/drawing/2014/main" id="{9E6EA402-9486-499A-80AC-45622BD639F3}"/>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5981700" y="1005774"/>
            <a:ext cx="2922270" cy="2423226"/>
          </a:xfrm>
          <a:prstGeom prst="rect">
            <a:avLst/>
          </a:prstGeom>
          <a:noFill/>
          <a:ln>
            <a:noFill/>
          </a:ln>
        </p:spPr>
      </p:pic>
    </p:spTree>
    <p:extLst>
      <p:ext uri="{BB962C8B-B14F-4D97-AF65-F5344CB8AC3E}">
        <p14:creationId xmlns:p14="http://schemas.microsoft.com/office/powerpoint/2010/main" val="1571505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9A687-E811-4863-9B3D-CF50A4526B79}"/>
              </a:ext>
            </a:extLst>
          </p:cNvPr>
          <p:cNvSpPr>
            <a:spLocks noGrp="1"/>
          </p:cNvSpPr>
          <p:nvPr>
            <p:ph type="title"/>
          </p:nvPr>
        </p:nvSpPr>
        <p:spPr>
          <a:xfrm>
            <a:off x="628650" y="365126"/>
            <a:ext cx="7886700" cy="682009"/>
          </a:xfrm>
        </p:spPr>
        <p:txBody>
          <a:bodyPr>
            <a:noAutofit/>
          </a:bodyPr>
          <a:lstStyle/>
          <a:p>
            <a:r>
              <a:rPr lang="en-GB" sz="4800">
                <a:solidFill>
                  <a:srgbClr val="78A22F"/>
                </a:solidFill>
                <a:latin typeface="+mn-lt"/>
              </a:rPr>
              <a:t>Final thoughts</a:t>
            </a:r>
          </a:p>
        </p:txBody>
      </p:sp>
      <p:sp>
        <p:nvSpPr>
          <p:cNvPr id="3" name="Content Placeholder 2">
            <a:extLst>
              <a:ext uri="{FF2B5EF4-FFF2-40B4-BE49-F238E27FC236}">
                <a16:creationId xmlns:a16="http://schemas.microsoft.com/office/drawing/2014/main" id="{C99199A4-40E4-4B99-9C82-550277B09741}"/>
              </a:ext>
            </a:extLst>
          </p:cNvPr>
          <p:cNvSpPr>
            <a:spLocks noGrp="1"/>
          </p:cNvSpPr>
          <p:nvPr>
            <p:ph idx="1"/>
          </p:nvPr>
        </p:nvSpPr>
        <p:spPr>
          <a:xfrm>
            <a:off x="628650" y="1268361"/>
            <a:ext cx="7886700" cy="5356726"/>
          </a:xfrm>
        </p:spPr>
        <p:txBody>
          <a:bodyPr>
            <a:normAutofit/>
          </a:bodyPr>
          <a:lstStyle/>
          <a:p>
            <a:pPr marL="0" indent="0">
              <a:buNone/>
            </a:pPr>
            <a:r>
              <a:rPr lang="en-GB"/>
              <a:t>Consider staff wellbeing through the lens of staff relationships and especially how we communicate with each other.</a:t>
            </a:r>
          </a:p>
          <a:p>
            <a:pPr marL="514350" indent="-514350">
              <a:buFont typeface="+mj-lt"/>
              <a:buAutoNum type="arabicPeriod"/>
            </a:pPr>
            <a:r>
              <a:rPr lang="en-GB"/>
              <a:t>Are there opportunities for staff to talk about their work stressors and </a:t>
            </a:r>
            <a:r>
              <a:rPr lang="en-GB" err="1"/>
              <a:t>sustainers</a:t>
            </a:r>
            <a:r>
              <a:rPr lang="en-GB"/>
              <a:t>?</a:t>
            </a:r>
          </a:p>
          <a:p>
            <a:pPr marL="514350" indent="-514350">
              <a:buFont typeface="+mj-lt"/>
              <a:buAutoNum type="arabicPeriod"/>
            </a:pPr>
            <a:r>
              <a:rPr lang="en-GB"/>
              <a:t>What practical steps or initiatives are being taken to encourage staff to relate well with each other?</a:t>
            </a:r>
          </a:p>
          <a:p>
            <a:pPr lvl="2"/>
            <a:r>
              <a:rPr lang="en-GB"/>
              <a:t>Staff meeting focus</a:t>
            </a:r>
          </a:p>
          <a:p>
            <a:pPr lvl="2"/>
            <a:r>
              <a:rPr lang="en-GB"/>
              <a:t>Life languages</a:t>
            </a:r>
          </a:p>
          <a:p>
            <a:pPr marL="514350" indent="-514350">
              <a:buFont typeface="+mj-lt"/>
              <a:buAutoNum type="arabicPeriod"/>
            </a:pPr>
            <a:r>
              <a:rPr lang="en-GB"/>
              <a:t>How are your schools’ visions influencing how staff relate to each other?</a:t>
            </a:r>
          </a:p>
          <a:p>
            <a:pPr marL="514350" indent="-514350">
              <a:buFont typeface="+mj-lt"/>
              <a:buAutoNum type="arabicPeriod"/>
            </a:pPr>
            <a:r>
              <a:rPr lang="en-GB"/>
              <a:t>‘Wobble’ books!</a:t>
            </a:r>
          </a:p>
          <a:p>
            <a:pPr marL="514350" indent="-514350">
              <a:buFont typeface="+mj-lt"/>
              <a:buAutoNum type="arabicPeriod"/>
            </a:pPr>
            <a:endParaRPr lang="en-GB"/>
          </a:p>
        </p:txBody>
      </p:sp>
    </p:spTree>
    <p:extLst>
      <p:ext uri="{BB962C8B-B14F-4D97-AF65-F5344CB8AC3E}">
        <p14:creationId xmlns:p14="http://schemas.microsoft.com/office/powerpoint/2010/main" val="131227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72F4-07C3-4B1C-8D8D-F5BD97A5CB63}"/>
              </a:ext>
            </a:extLst>
          </p:cNvPr>
          <p:cNvSpPr>
            <a:spLocks noGrp="1"/>
          </p:cNvSpPr>
          <p:nvPr>
            <p:ph type="title"/>
          </p:nvPr>
        </p:nvSpPr>
        <p:spPr/>
        <p:txBody>
          <a:bodyPr>
            <a:normAutofit/>
          </a:bodyPr>
          <a:lstStyle/>
          <a:p>
            <a:r>
              <a:rPr lang="en-GB" sz="4800">
                <a:solidFill>
                  <a:srgbClr val="78A22F"/>
                </a:solidFill>
                <a:latin typeface="+mn-lt"/>
              </a:rPr>
              <a:t>The ‘wobble’ room!</a:t>
            </a:r>
          </a:p>
        </p:txBody>
      </p:sp>
      <p:sp>
        <p:nvSpPr>
          <p:cNvPr id="3" name="Content Placeholder 2">
            <a:extLst>
              <a:ext uri="{FF2B5EF4-FFF2-40B4-BE49-F238E27FC236}">
                <a16:creationId xmlns:a16="http://schemas.microsoft.com/office/drawing/2014/main" id="{8FCDF32E-A6CD-4663-8A8C-5E22558494D2}"/>
              </a:ext>
            </a:extLst>
          </p:cNvPr>
          <p:cNvSpPr>
            <a:spLocks noGrp="1"/>
          </p:cNvSpPr>
          <p:nvPr>
            <p:ph idx="1"/>
          </p:nvPr>
        </p:nvSpPr>
        <p:spPr/>
        <p:txBody>
          <a:bodyPr/>
          <a:lstStyle/>
          <a:p>
            <a:r>
              <a:rPr lang="en-GB"/>
              <a:t>You are not alone!</a:t>
            </a:r>
          </a:p>
          <a:p>
            <a:r>
              <a:rPr lang="en-GB"/>
              <a:t>Kindness will get you through!</a:t>
            </a:r>
          </a:p>
          <a:p>
            <a:r>
              <a:rPr lang="en-GB"/>
              <a:t>Embrace the challenge!</a:t>
            </a:r>
          </a:p>
          <a:p>
            <a:r>
              <a:rPr lang="en-GB"/>
              <a:t>Look after each other!</a:t>
            </a:r>
          </a:p>
          <a:p>
            <a:r>
              <a:rPr lang="en-GB"/>
              <a:t>You are stronger than you think!</a:t>
            </a:r>
          </a:p>
          <a:p>
            <a:endParaRPr lang="en-GB"/>
          </a:p>
        </p:txBody>
      </p:sp>
    </p:spTree>
    <p:extLst>
      <p:ext uri="{BB962C8B-B14F-4D97-AF65-F5344CB8AC3E}">
        <p14:creationId xmlns:p14="http://schemas.microsoft.com/office/powerpoint/2010/main" val="587172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a:solidFill>
                  <a:srgbClr val="78A22F"/>
                </a:solidFill>
                <a:latin typeface="+mn-lt"/>
                <a:ea typeface="Cambria" charset="0"/>
                <a:cs typeface="Cambria" charset="0"/>
              </a:rPr>
              <a:t>Current Issues for Discussio</a:t>
            </a:r>
            <a:r>
              <a:rPr lang="en-US" sz="5000">
                <a:solidFill>
                  <a:srgbClr val="78A22F"/>
                </a:solidFill>
                <a:latin typeface="Cambria"/>
                <a:ea typeface="Cambria" charset="0"/>
                <a:cs typeface="Cambria" charset="0"/>
              </a:rPr>
              <a:t>n</a:t>
            </a:r>
          </a:p>
        </p:txBody>
      </p:sp>
      <p:sp>
        <p:nvSpPr>
          <p:cNvPr id="3" name="Subtitle 2"/>
          <p:cNvSpPr>
            <a:spLocks noGrp="1"/>
          </p:cNvSpPr>
          <p:nvPr>
            <p:ph type="subTitle" idx="1"/>
          </p:nvPr>
        </p:nvSpPr>
        <p:spPr>
          <a:xfrm>
            <a:off x="720000" y="1979999"/>
            <a:ext cx="7739788" cy="4098071"/>
          </a:xfrm>
        </p:spPr>
        <p:txBody>
          <a:bodyPr vert="horz" lIns="91440" tIns="45720" rIns="91440" bIns="45720" rtlCol="0" anchor="t">
            <a:normAutofit fontScale="92500" lnSpcReduction="20000"/>
          </a:bodyPr>
          <a:lstStyle/>
          <a:p>
            <a:pPr algn="l"/>
            <a:r>
              <a:rPr lang="en-US" sz="3200">
                <a:solidFill>
                  <a:srgbClr val="78A22F"/>
                </a:solidFill>
              </a:rPr>
              <a:t>•</a:t>
            </a:r>
            <a:r>
              <a:rPr lang="en-US" sz="3200"/>
              <a:t> How can directors ensure that members can be comfortable that there is effective governance within the trust? </a:t>
            </a:r>
            <a:endParaRPr lang="en-US" sz="3200">
              <a:solidFill>
                <a:srgbClr val="000000"/>
              </a:solidFill>
            </a:endParaRPr>
          </a:p>
          <a:p>
            <a:pPr algn="l"/>
            <a:endParaRPr lang="en-US" sz="3200">
              <a:solidFill>
                <a:srgbClr val="78A22F"/>
              </a:solidFill>
            </a:endParaRPr>
          </a:p>
          <a:p>
            <a:pPr algn="l"/>
            <a:r>
              <a:rPr lang="en-US" sz="3200">
                <a:solidFill>
                  <a:srgbClr val="78A22F"/>
                </a:solidFill>
              </a:rPr>
              <a:t>•</a:t>
            </a:r>
            <a:r>
              <a:rPr lang="en-US" sz="3200"/>
              <a:t> How do directors ensure compliance with the following statement from the 2020 Governance handbook: </a:t>
            </a:r>
          </a:p>
          <a:p>
            <a:pPr algn="l"/>
            <a:r>
              <a:rPr lang="en-US" sz="3200"/>
              <a:t>'It should be clear to academy trustees... how they can escalate concerns to Members, where these are not satisfactorily addressed by the board.' P60-61, Section 33</a:t>
            </a:r>
            <a:endParaRPr lang="en-US" sz="3200">
              <a:ea typeface="+mn-lt"/>
              <a:cs typeface="+mn-lt"/>
            </a:endParaRPr>
          </a:p>
          <a:p>
            <a:pPr algn="l"/>
            <a:endParaRPr lang="en-US" sz="3200">
              <a:cs typeface="Calibri"/>
            </a:endParaRPr>
          </a:p>
        </p:txBody>
      </p:sp>
    </p:spTree>
    <p:extLst>
      <p:ext uri="{BB962C8B-B14F-4D97-AF65-F5344CB8AC3E}">
        <p14:creationId xmlns:p14="http://schemas.microsoft.com/office/powerpoint/2010/main" val="1139113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693000"/>
          </a:xfrm>
        </p:spPr>
        <p:txBody>
          <a:bodyPr anchor="t">
            <a:normAutofit/>
          </a:bodyPr>
          <a:lstStyle/>
          <a:p>
            <a:pPr algn="l"/>
            <a:r>
              <a:rPr lang="en-US" sz="5000">
                <a:solidFill>
                  <a:schemeClr val="bg1"/>
                </a:solidFill>
                <a:latin typeface="Cambria" charset="0"/>
                <a:ea typeface="Cambria" charset="0"/>
                <a:cs typeface="Cambria" charset="0"/>
              </a:rPr>
              <a:t>Thank you</a:t>
            </a:r>
          </a:p>
        </p:txBody>
      </p:sp>
      <p:sp>
        <p:nvSpPr>
          <p:cNvPr id="3" name="Subtitle 2"/>
          <p:cNvSpPr>
            <a:spLocks noGrp="1"/>
          </p:cNvSpPr>
          <p:nvPr>
            <p:ph type="subTitle" idx="1"/>
          </p:nvPr>
        </p:nvSpPr>
        <p:spPr>
          <a:xfrm>
            <a:off x="720000" y="1570414"/>
            <a:ext cx="7739788" cy="4567586"/>
          </a:xfrm>
        </p:spPr>
        <p:txBody>
          <a:bodyPr vert="horz" lIns="91440" tIns="45720" rIns="91440" bIns="45720" rtlCol="0" anchor="t">
            <a:normAutofit fontScale="85000" lnSpcReduction="10000"/>
          </a:bodyPr>
          <a:lstStyle/>
          <a:p>
            <a:pPr marL="457200" indent="-457200" algn="l">
              <a:buFont typeface="Arial" panose="020B0604020202020204" pitchFamily="34" charset="0"/>
              <a:buChar char="•"/>
            </a:pPr>
            <a:r>
              <a:rPr lang="en-US" sz="3300">
                <a:solidFill>
                  <a:schemeClr val="bg1"/>
                </a:solidFill>
              </a:rPr>
              <a:t>You will have received an email with a link to the following:</a:t>
            </a:r>
            <a:endParaRPr lang="en-US"/>
          </a:p>
          <a:p>
            <a:pPr marL="457200" indent="-457200" algn="l">
              <a:buFont typeface="Arial" panose="020B0604020202020204" pitchFamily="34" charset="0"/>
              <a:buChar char="•"/>
            </a:pPr>
            <a:endParaRPr lang="en-US" sz="3300">
              <a:solidFill>
                <a:schemeClr val="bg1"/>
              </a:solidFill>
            </a:endParaRPr>
          </a:p>
          <a:p>
            <a:pPr marL="914400" lvl="1" indent="-457200" algn="l">
              <a:buFont typeface="Arial" panose="020B0604020202020204" pitchFamily="34" charset="0"/>
              <a:buChar char="•"/>
            </a:pPr>
            <a:r>
              <a:rPr lang="en-US" sz="3300">
                <a:solidFill>
                  <a:schemeClr val="bg1"/>
                </a:solidFill>
              </a:rPr>
              <a:t>The power-point slides used in this session</a:t>
            </a:r>
          </a:p>
          <a:p>
            <a:pPr marL="914400" lvl="1" indent="-457200" algn="l">
              <a:buFont typeface="Arial" panose="020B0604020202020204" pitchFamily="34" charset="0"/>
              <a:buChar char="•"/>
            </a:pPr>
            <a:r>
              <a:rPr lang="en-US" sz="3300">
                <a:solidFill>
                  <a:schemeClr val="bg1"/>
                </a:solidFill>
              </a:rPr>
              <a:t>Any resources referred to in this session </a:t>
            </a:r>
          </a:p>
          <a:p>
            <a:pPr algn="l"/>
            <a:endParaRPr lang="en-US" sz="3300">
              <a:solidFill>
                <a:schemeClr val="bg1"/>
              </a:solidFill>
            </a:endParaRPr>
          </a:p>
          <a:p>
            <a:pPr marL="457200" indent="-457200" algn="l">
              <a:buFont typeface="Arial" panose="020B0604020202020204" pitchFamily="34" charset="0"/>
              <a:buChar char="•"/>
            </a:pPr>
            <a:r>
              <a:rPr lang="en-US" sz="3300">
                <a:solidFill>
                  <a:schemeClr val="bg1"/>
                </a:solidFill>
              </a:rPr>
              <a:t>Further CPD opportunities</a:t>
            </a:r>
          </a:p>
          <a:p>
            <a:pPr marL="457200" indent="-457200" algn="l">
              <a:buFont typeface="Arial" panose="020B0604020202020204" pitchFamily="34" charset="0"/>
              <a:buChar char="•"/>
            </a:pPr>
            <a:r>
              <a:rPr lang="en-US" sz="3300">
                <a:solidFill>
                  <a:schemeClr val="bg1"/>
                </a:solidFill>
              </a:rPr>
              <a:t>Please visit our website for more in</a:t>
            </a:r>
            <a:r>
              <a:rPr lang="en-US" sz="3300">
                <a:solidFill>
                  <a:schemeClr val="bg2"/>
                </a:solidFill>
              </a:rPr>
              <a:t>formation </a:t>
            </a:r>
            <a:r>
              <a:rPr lang="en-GB" sz="3300">
                <a:solidFill>
                  <a:schemeClr val="bg2"/>
                </a:solidFill>
              </a:rPr>
              <a:t>www.bathandwells.org.uk/supporting-children/</a:t>
            </a:r>
            <a:endParaRPr lang="en-US" sz="3300">
              <a:solidFill>
                <a:schemeClr val="bg2"/>
              </a:solidFill>
            </a:endParaRPr>
          </a:p>
          <a:p>
            <a:pPr algn="l"/>
            <a:endParaRPr lang="en-US" sz="3200">
              <a:solidFill>
                <a:schemeClr val="bg1"/>
              </a:solidFill>
            </a:endParaRPr>
          </a:p>
          <a:p>
            <a:pPr algn="l"/>
            <a:endParaRPr lang="en-US" sz="3200">
              <a:solidFill>
                <a:schemeClr val="bg1"/>
              </a:solidFill>
            </a:endParaRPr>
          </a:p>
        </p:txBody>
      </p:sp>
    </p:spTree>
    <p:extLst>
      <p:ext uri="{BB962C8B-B14F-4D97-AF65-F5344CB8AC3E}">
        <p14:creationId xmlns:p14="http://schemas.microsoft.com/office/powerpoint/2010/main" val="2513507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a:solidFill>
                  <a:srgbClr val="78A22F"/>
                </a:solidFill>
                <a:latin typeface="Cambria" charset="0"/>
                <a:ea typeface="Cambria" charset="0"/>
                <a:cs typeface="Cambria" charset="0"/>
              </a:rPr>
              <a:t>Agenda</a:t>
            </a:r>
          </a:p>
        </p:txBody>
      </p:sp>
      <p:sp>
        <p:nvSpPr>
          <p:cNvPr id="3" name="Subtitle 2"/>
          <p:cNvSpPr>
            <a:spLocks noGrp="1"/>
          </p:cNvSpPr>
          <p:nvPr>
            <p:ph type="subTitle" idx="1"/>
          </p:nvPr>
        </p:nvSpPr>
        <p:spPr>
          <a:xfrm>
            <a:off x="720000" y="1979999"/>
            <a:ext cx="7739788" cy="4098071"/>
          </a:xfrm>
        </p:spPr>
        <p:txBody>
          <a:bodyPr vert="horz" lIns="91440" tIns="45720" rIns="91440" bIns="45720" rtlCol="0" anchor="t">
            <a:normAutofit/>
          </a:bodyPr>
          <a:lstStyle/>
          <a:p>
            <a:pPr algn="l"/>
            <a:r>
              <a:rPr lang="en-US" sz="3200">
                <a:solidFill>
                  <a:srgbClr val="78A22F"/>
                </a:solidFill>
              </a:rPr>
              <a:t>•</a:t>
            </a:r>
            <a:r>
              <a:rPr lang="en-US" sz="3200"/>
              <a:t> Reflection</a:t>
            </a:r>
          </a:p>
          <a:p>
            <a:pPr algn="l"/>
            <a:r>
              <a:rPr lang="en-US" sz="3200">
                <a:solidFill>
                  <a:srgbClr val="78A22F"/>
                </a:solidFill>
              </a:rPr>
              <a:t>•</a:t>
            </a:r>
            <a:r>
              <a:rPr lang="en-US" sz="3200"/>
              <a:t> Breakout: Governance &amp; Covid19</a:t>
            </a:r>
            <a:endParaRPr lang="en-US" sz="3200">
              <a:cs typeface="Calibri"/>
            </a:endParaRPr>
          </a:p>
          <a:p>
            <a:pPr algn="l"/>
            <a:r>
              <a:rPr lang="en-US" sz="3200">
                <a:solidFill>
                  <a:srgbClr val="78A22F"/>
                </a:solidFill>
              </a:rPr>
              <a:t>•</a:t>
            </a:r>
            <a:r>
              <a:rPr lang="en-US" sz="3200"/>
              <a:t> Wellbeing in your trust</a:t>
            </a:r>
          </a:p>
          <a:p>
            <a:pPr algn="l"/>
            <a:r>
              <a:rPr lang="en-US" sz="3200">
                <a:solidFill>
                  <a:srgbClr val="78A22F"/>
                </a:solidFill>
              </a:rPr>
              <a:t>•</a:t>
            </a:r>
            <a:r>
              <a:rPr lang="en-US" sz="3200"/>
              <a:t> Current issues for discussion</a:t>
            </a:r>
            <a:endParaRPr lang="en-US" sz="3200">
              <a:cs typeface="Calibri"/>
            </a:endParaRPr>
          </a:p>
          <a:p>
            <a:pPr algn="l"/>
            <a:endParaRPr lang="en-US" sz="3200"/>
          </a:p>
        </p:txBody>
      </p:sp>
    </p:spTree>
    <p:extLst>
      <p:ext uri="{BB962C8B-B14F-4D97-AF65-F5344CB8AC3E}">
        <p14:creationId xmlns:p14="http://schemas.microsoft.com/office/powerpoint/2010/main" val="87105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4" descr="A tree with a sunset in the background&#10;&#10;Description automatically generated">
            <a:extLst>
              <a:ext uri="{FF2B5EF4-FFF2-40B4-BE49-F238E27FC236}">
                <a16:creationId xmlns:a16="http://schemas.microsoft.com/office/drawing/2014/main" id="{185C5CAB-8C53-40EC-A705-23BAE3552055}"/>
              </a:ext>
            </a:extLst>
          </p:cNvPr>
          <p:cNvPicPr>
            <a:picLocks noGrp="1" noChangeAspect="1"/>
          </p:cNvPicPr>
          <p:nvPr>
            <p:ph idx="1"/>
          </p:nvPr>
        </p:nvPicPr>
        <p:blipFill rotWithShape="1">
          <a:blip r:embed="rId2"/>
          <a:srcRect r="11649" b="-2"/>
          <a:stretch/>
        </p:blipFill>
        <p:spPr>
          <a:xfrm>
            <a:off x="20" y="1282"/>
            <a:ext cx="9143980" cy="6856718"/>
          </a:xfrm>
          <a:prstGeom prst="rect">
            <a:avLst/>
          </a:prstGeom>
        </p:spPr>
      </p:pic>
    </p:spTree>
    <p:extLst>
      <p:ext uri="{BB962C8B-B14F-4D97-AF65-F5344CB8AC3E}">
        <p14:creationId xmlns:p14="http://schemas.microsoft.com/office/powerpoint/2010/main" val="3824456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720000"/>
            <a:ext cx="7772400" cy="1259999"/>
          </a:xfrm>
        </p:spPr>
        <p:txBody>
          <a:bodyPr anchor="t">
            <a:normAutofit/>
          </a:bodyPr>
          <a:lstStyle/>
          <a:p>
            <a:pPr algn="l"/>
            <a:r>
              <a:rPr lang="en-US" sz="5000">
                <a:solidFill>
                  <a:srgbClr val="78A22F"/>
                </a:solidFill>
                <a:latin typeface="Cambria"/>
                <a:ea typeface="Cambria" charset="0"/>
                <a:cs typeface="Cambria" charset="0"/>
              </a:rPr>
              <a:t>Breakout Groups Questions</a:t>
            </a:r>
            <a:endParaRPr lang="en-US" sz="5000">
              <a:solidFill>
                <a:srgbClr val="78A22F"/>
              </a:solidFill>
              <a:latin typeface="Cambria" charset="0"/>
              <a:ea typeface="Cambria" charset="0"/>
              <a:cs typeface="Cambria" charset="0"/>
            </a:endParaRPr>
          </a:p>
        </p:txBody>
      </p:sp>
      <p:sp>
        <p:nvSpPr>
          <p:cNvPr id="3" name="Subtitle 2"/>
          <p:cNvSpPr>
            <a:spLocks noGrp="1"/>
          </p:cNvSpPr>
          <p:nvPr>
            <p:ph type="subTitle" idx="1"/>
          </p:nvPr>
        </p:nvSpPr>
        <p:spPr>
          <a:xfrm>
            <a:off x="720000" y="1979999"/>
            <a:ext cx="7739788" cy="4098071"/>
          </a:xfrm>
        </p:spPr>
        <p:txBody>
          <a:bodyPr vert="horz" lIns="91440" tIns="45720" rIns="91440" bIns="45720" rtlCol="0" anchor="t">
            <a:normAutofit/>
          </a:bodyPr>
          <a:lstStyle/>
          <a:p>
            <a:pPr algn="l"/>
            <a:r>
              <a:rPr lang="en-US" sz="3200">
                <a:solidFill>
                  <a:srgbClr val="78A22F"/>
                </a:solidFill>
              </a:rPr>
              <a:t>•</a:t>
            </a:r>
            <a:r>
              <a:rPr lang="en-US" sz="3200"/>
              <a:t> What has been the impact of the pandemic  on governance in your </a:t>
            </a:r>
            <a:r>
              <a:rPr lang="en-US" sz="3200" err="1"/>
              <a:t>organisation</a:t>
            </a:r>
            <a:r>
              <a:rPr lang="en-US" sz="3200"/>
              <a:t>?</a:t>
            </a:r>
            <a:endParaRPr lang="en-US" sz="3200">
              <a:solidFill>
                <a:srgbClr val="000000"/>
              </a:solidFill>
              <a:cs typeface="Calibri"/>
            </a:endParaRPr>
          </a:p>
          <a:p>
            <a:pPr algn="l"/>
            <a:r>
              <a:rPr lang="en-US" sz="3200">
                <a:solidFill>
                  <a:srgbClr val="78A22F"/>
                </a:solidFill>
              </a:rPr>
              <a:t>•</a:t>
            </a:r>
            <a:r>
              <a:rPr lang="en-US" sz="3200"/>
              <a:t> What actions have you had to take as a trust to secure governance at all levels?</a:t>
            </a:r>
          </a:p>
          <a:p>
            <a:pPr algn="l"/>
            <a:r>
              <a:rPr lang="en-US" sz="3200">
                <a:solidFill>
                  <a:srgbClr val="78A22F"/>
                </a:solidFill>
                <a:ea typeface="+mn-lt"/>
                <a:cs typeface="+mn-lt"/>
              </a:rPr>
              <a:t>•</a:t>
            </a:r>
            <a:r>
              <a:rPr lang="en-US" sz="3200">
                <a:ea typeface="+mn-lt"/>
                <a:cs typeface="+mn-lt"/>
              </a:rPr>
              <a:t> What are the positive outcomes &amp; learning that you will take forward?</a:t>
            </a:r>
          </a:p>
        </p:txBody>
      </p:sp>
    </p:spTree>
    <p:extLst>
      <p:ext uri="{BB962C8B-B14F-4D97-AF65-F5344CB8AC3E}">
        <p14:creationId xmlns:p14="http://schemas.microsoft.com/office/powerpoint/2010/main" val="3582156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0000" y="383459"/>
            <a:ext cx="7772400" cy="1606706"/>
          </a:xfrm>
        </p:spPr>
        <p:txBody>
          <a:bodyPr anchor="t">
            <a:noAutofit/>
          </a:bodyPr>
          <a:lstStyle/>
          <a:p>
            <a:pPr algn="l"/>
            <a:r>
              <a:rPr lang="en-US" sz="4000">
                <a:solidFill>
                  <a:srgbClr val="78A22F"/>
                </a:solidFill>
                <a:effectLst/>
                <a:latin typeface="+mn-lt"/>
                <a:ea typeface="Calibri" panose="020F0502020204030204" pitchFamily="34" charset="0"/>
                <a:cs typeface="Arial" panose="020B0604020202020204" pitchFamily="34" charset="0"/>
              </a:rPr>
              <a:t>Wellbeing: </a:t>
            </a:r>
            <a:r>
              <a:rPr lang="en-GB" sz="4000">
                <a:solidFill>
                  <a:srgbClr val="78A22F"/>
                </a:solidFill>
                <a:effectLst/>
                <a:latin typeface="+mn-lt"/>
                <a:ea typeface="Calibri" panose="020F0502020204030204" pitchFamily="34" charset="0"/>
                <a:cs typeface="Arial" panose="020B0604020202020204" pitchFamily="34" charset="0"/>
              </a:rPr>
              <a:t>The importance of relationships and the way in which we communicate in sustaining us through challenging times</a:t>
            </a:r>
            <a:br>
              <a:rPr lang="en-GB" sz="2800">
                <a:solidFill>
                  <a:srgbClr val="78A22F"/>
                </a:solidFill>
                <a:effectLst/>
                <a:latin typeface="+mn-lt"/>
                <a:ea typeface="Calibri" panose="020F0502020204030204" pitchFamily="34" charset="0"/>
                <a:cs typeface="Arial" panose="020B0604020202020204" pitchFamily="34" charset="0"/>
              </a:rPr>
            </a:br>
            <a:endParaRPr lang="en-US" sz="2800">
              <a:solidFill>
                <a:srgbClr val="78A22F"/>
              </a:solidFill>
              <a:latin typeface="+mn-lt"/>
              <a:ea typeface="Cambria" charset="0"/>
              <a:cs typeface="Cambria" charset="0"/>
            </a:endParaRPr>
          </a:p>
        </p:txBody>
      </p:sp>
      <p:sp>
        <p:nvSpPr>
          <p:cNvPr id="3" name="Subtitle 2"/>
          <p:cNvSpPr>
            <a:spLocks noGrp="1"/>
          </p:cNvSpPr>
          <p:nvPr>
            <p:ph type="subTitle" idx="1"/>
          </p:nvPr>
        </p:nvSpPr>
        <p:spPr>
          <a:xfrm>
            <a:off x="882232" y="3319475"/>
            <a:ext cx="7739788" cy="3096722"/>
          </a:xfrm>
        </p:spPr>
        <p:txBody>
          <a:bodyPr>
            <a:normAutofit/>
          </a:bodyPr>
          <a:lstStyle/>
          <a:p>
            <a:r>
              <a:rPr lang="en-GB" sz="2800">
                <a:effectLst/>
                <a:ea typeface="Calibri" panose="020F0502020204030204" pitchFamily="34" charset="0"/>
                <a:cs typeface="Arial" panose="020B0604020202020204" pitchFamily="34" charset="0"/>
              </a:rPr>
              <a:t>The thief comes only in order </a:t>
            </a:r>
          </a:p>
          <a:p>
            <a:r>
              <a:rPr lang="en-GB" sz="2800">
                <a:effectLst/>
                <a:ea typeface="Calibri" panose="020F0502020204030204" pitchFamily="34" charset="0"/>
                <a:cs typeface="Arial" panose="020B0604020202020204" pitchFamily="34" charset="0"/>
              </a:rPr>
              <a:t>to steal, kill, and destroy. </a:t>
            </a:r>
          </a:p>
          <a:p>
            <a:r>
              <a:rPr lang="en-GB" sz="2800">
                <a:effectLst/>
                <a:ea typeface="Calibri" panose="020F0502020204030204" pitchFamily="34" charset="0"/>
                <a:cs typeface="Arial" panose="020B0604020202020204" pitchFamily="34" charset="0"/>
              </a:rPr>
              <a:t>I have come in order that you might have life</a:t>
            </a:r>
          </a:p>
          <a:p>
            <a:r>
              <a:rPr lang="en-GB" sz="2800">
                <a:effectLst/>
                <a:ea typeface="Calibri" panose="020F0502020204030204" pitchFamily="34" charset="0"/>
                <a:cs typeface="Arial" panose="020B0604020202020204" pitchFamily="34" charset="0"/>
              </a:rPr>
              <a:t>life in all its fullness. </a:t>
            </a:r>
          </a:p>
          <a:p>
            <a:r>
              <a:rPr lang="en-GB" sz="2200">
                <a:effectLst/>
                <a:ea typeface="Calibri" panose="020F0502020204030204" pitchFamily="34" charset="0"/>
                <a:cs typeface="Arial" panose="020B0604020202020204" pitchFamily="34" charset="0"/>
              </a:rPr>
              <a:t>John 10:10</a:t>
            </a:r>
          </a:p>
          <a:p>
            <a:pPr algn="l"/>
            <a:endParaRPr lang="en-US" sz="2600"/>
          </a:p>
          <a:p>
            <a:pPr algn="l"/>
            <a:endParaRPr lang="en-US" sz="2800"/>
          </a:p>
          <a:p>
            <a:pPr algn="l"/>
            <a:endParaRPr lang="en-US" sz="2800"/>
          </a:p>
          <a:p>
            <a:pPr algn="l"/>
            <a:endParaRPr lang="en-US" sz="3200"/>
          </a:p>
        </p:txBody>
      </p:sp>
    </p:spTree>
    <p:extLst>
      <p:ext uri="{BB962C8B-B14F-4D97-AF65-F5344CB8AC3E}">
        <p14:creationId xmlns:p14="http://schemas.microsoft.com/office/powerpoint/2010/main" val="4139921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74A32-4B24-4A90-862E-986AC6DB6BBD}"/>
              </a:ext>
            </a:extLst>
          </p:cNvPr>
          <p:cNvSpPr>
            <a:spLocks noGrp="1"/>
          </p:cNvSpPr>
          <p:nvPr>
            <p:ph type="title"/>
          </p:nvPr>
        </p:nvSpPr>
        <p:spPr>
          <a:xfrm>
            <a:off x="628650" y="365127"/>
            <a:ext cx="7886700" cy="1460498"/>
          </a:xfrm>
        </p:spPr>
        <p:txBody>
          <a:bodyPr>
            <a:normAutofit/>
          </a:bodyPr>
          <a:lstStyle/>
          <a:p>
            <a:r>
              <a:rPr lang="en-US" sz="4000">
                <a:solidFill>
                  <a:srgbClr val="78A22F"/>
                </a:solidFill>
                <a:effectLst/>
                <a:latin typeface="+mn-lt"/>
              </a:rPr>
              <a:t>Wellbeing: Sustaining ourselves – relationship with </a:t>
            </a:r>
            <a:r>
              <a:rPr lang="en-US" sz="4000">
                <a:solidFill>
                  <a:srgbClr val="78A22F"/>
                </a:solidFill>
                <a:latin typeface="+mn-lt"/>
              </a:rPr>
              <a:t>myself </a:t>
            </a:r>
            <a:endParaRPr lang="en-GB" sz="4000">
              <a:solidFill>
                <a:srgbClr val="78A22F"/>
              </a:solidFill>
              <a:latin typeface="+mn-lt"/>
            </a:endParaRPr>
          </a:p>
        </p:txBody>
      </p:sp>
      <p:sp>
        <p:nvSpPr>
          <p:cNvPr id="3" name="Content Placeholder 2">
            <a:extLst>
              <a:ext uri="{FF2B5EF4-FFF2-40B4-BE49-F238E27FC236}">
                <a16:creationId xmlns:a16="http://schemas.microsoft.com/office/drawing/2014/main" id="{4CDC7DEE-3C44-45D4-816D-FA3BFC6AA8B2}"/>
              </a:ext>
            </a:extLst>
          </p:cNvPr>
          <p:cNvSpPr>
            <a:spLocks noGrp="1"/>
          </p:cNvSpPr>
          <p:nvPr>
            <p:ph idx="1"/>
          </p:nvPr>
        </p:nvSpPr>
        <p:spPr/>
        <p:txBody>
          <a:bodyPr/>
          <a:lstStyle/>
          <a:p>
            <a:pPr marL="0" indent="0">
              <a:buNone/>
            </a:pPr>
            <a:r>
              <a:rPr lang="en-GB"/>
              <a:t>Discussion</a:t>
            </a:r>
          </a:p>
          <a:p>
            <a:pPr marL="0" indent="0">
              <a:buNone/>
            </a:pPr>
            <a:r>
              <a:rPr lang="en-GB"/>
              <a:t>What are some of the things that have sustained you in your work (past and present)?</a:t>
            </a:r>
          </a:p>
          <a:p>
            <a:endParaRPr lang="en-GB"/>
          </a:p>
        </p:txBody>
      </p:sp>
      <p:pic>
        <p:nvPicPr>
          <p:cNvPr id="4" name="Content Placeholder 4" descr="HEADTEACHERS AS RESERVOIRS OF HOPE Alan Flintham Education Consultant and  National College Research Associate. - ppt download">
            <a:hlinkClick r:id="rId3" tgtFrame="&quot;_blank&quot;"/>
            <a:extLst>
              <a:ext uri="{FF2B5EF4-FFF2-40B4-BE49-F238E27FC236}">
                <a16:creationId xmlns:a16="http://schemas.microsoft.com/office/drawing/2014/main" id="{FDF254C9-0AB8-4157-8FF5-45530E188FB3}"/>
              </a:ext>
            </a:extLst>
          </p:cNvPr>
          <p:cNvPicPr>
            <a:picLocks/>
          </p:cNvPicPr>
          <p:nvPr/>
        </p:nvPicPr>
        <p:blipFill rotWithShape="1">
          <a:blip r:embed="rId4" cstate="print">
            <a:extLst>
              <a:ext uri="{28A0092B-C50C-407E-A947-70E740481C1C}">
                <a14:useLocalDpi xmlns:a14="http://schemas.microsoft.com/office/drawing/2010/main" val="0"/>
              </a:ext>
            </a:extLst>
          </a:blip>
          <a:srcRect l="8190" r="8013" b="1"/>
          <a:stretch/>
        </p:blipFill>
        <p:spPr bwMode="auto">
          <a:xfrm>
            <a:off x="2176272" y="3428999"/>
            <a:ext cx="4645152" cy="3110547"/>
          </a:xfrm>
          <a:prstGeom prst="rect">
            <a:avLst/>
          </a:prstGeom>
          <a:noFill/>
          <a:effectLst/>
        </p:spPr>
      </p:pic>
    </p:spTree>
    <p:extLst>
      <p:ext uri="{BB962C8B-B14F-4D97-AF65-F5344CB8AC3E}">
        <p14:creationId xmlns:p14="http://schemas.microsoft.com/office/powerpoint/2010/main" val="3367245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2726D-86BB-4E61-8525-C6A42080075E}"/>
              </a:ext>
            </a:extLst>
          </p:cNvPr>
          <p:cNvSpPr>
            <a:spLocks noGrp="1"/>
          </p:cNvSpPr>
          <p:nvPr>
            <p:ph type="title"/>
          </p:nvPr>
        </p:nvSpPr>
        <p:spPr>
          <a:xfrm>
            <a:off x="628650" y="365126"/>
            <a:ext cx="7886700" cy="2013803"/>
          </a:xfrm>
        </p:spPr>
        <p:txBody>
          <a:bodyPr>
            <a:normAutofit/>
          </a:bodyPr>
          <a:lstStyle/>
          <a:p>
            <a:r>
              <a:rPr lang="en-GB">
                <a:solidFill>
                  <a:srgbClr val="78A22F"/>
                </a:solidFill>
                <a:effectLst/>
                <a:latin typeface="+mn-lt"/>
                <a:ea typeface="Times New Roman" panose="02020603050405020304" pitchFamily="18" charset="0"/>
                <a:cs typeface="Times New Roman" panose="02020603050405020304" pitchFamily="18" charset="0"/>
              </a:rPr>
              <a:t>Wellbeing: Sustaining ourselves</a:t>
            </a:r>
            <a:r>
              <a:rPr lang="en-GB">
                <a:solidFill>
                  <a:srgbClr val="78A22F"/>
                </a:solidFill>
                <a:effectLst/>
                <a:latin typeface="+mn-lt"/>
                <a:ea typeface="Calibri" panose="020F0502020204030204" pitchFamily="34" charset="0"/>
                <a:cs typeface="Calibri" panose="020F0502020204030204" pitchFamily="34" charset="0"/>
              </a:rPr>
              <a:t> – relationship with others</a:t>
            </a:r>
            <a:r>
              <a:rPr lang="en-GB">
                <a:solidFill>
                  <a:srgbClr val="78A22F"/>
                </a:solidFill>
                <a:effectLst/>
                <a:latin typeface="+mn-lt"/>
                <a:ea typeface="Calibri" panose="020F0502020204030204" pitchFamily="34" charset="0"/>
                <a:cs typeface="Times New Roman" panose="02020603050405020304" pitchFamily="18" charset="0"/>
              </a:rPr>
              <a:t>.</a:t>
            </a:r>
            <a:endParaRPr lang="en-GB">
              <a:solidFill>
                <a:srgbClr val="78A22F"/>
              </a:solidFill>
              <a:latin typeface="+mn-lt"/>
            </a:endParaRPr>
          </a:p>
        </p:txBody>
      </p:sp>
      <p:sp>
        <p:nvSpPr>
          <p:cNvPr id="5" name="Rectangle 1">
            <a:extLst>
              <a:ext uri="{FF2B5EF4-FFF2-40B4-BE49-F238E27FC236}">
                <a16:creationId xmlns:a16="http://schemas.microsoft.com/office/drawing/2014/main" id="{E4AE7D04-3B37-4570-B711-DE270D1979E4}"/>
              </a:ext>
            </a:extLst>
          </p:cNvPr>
          <p:cNvSpPr>
            <a:spLocks noChangeArrowheads="1"/>
          </p:cNvSpPr>
          <p:nvPr/>
        </p:nvSpPr>
        <p:spPr bwMode="auto">
          <a:xfrm>
            <a:off x="-1190557" y="-188179"/>
            <a:ext cx="11525114" cy="69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6" name="Content Placeholder 5">
            <a:extLst>
              <a:ext uri="{FF2B5EF4-FFF2-40B4-BE49-F238E27FC236}">
                <a16:creationId xmlns:a16="http://schemas.microsoft.com/office/drawing/2014/main" id="{B82EB6FA-4AEB-4A16-9ED6-A8E55EB54EEE}"/>
              </a:ext>
            </a:extLst>
          </p:cNvPr>
          <p:cNvSpPr>
            <a:spLocks noGrp="1"/>
          </p:cNvSpPr>
          <p:nvPr>
            <p:ph idx="1"/>
          </p:nvPr>
        </p:nvSpPr>
        <p:spPr>
          <a:xfrm>
            <a:off x="628650" y="2378929"/>
            <a:ext cx="7886700" cy="3798033"/>
          </a:xfrm>
        </p:spPr>
        <p:txBody>
          <a:bodyPr/>
          <a:lstStyle/>
          <a:p>
            <a:pPr marL="0" indent="0">
              <a:buNone/>
            </a:pPr>
            <a:r>
              <a:rPr lang="en-GB"/>
              <a:t>Discussion</a:t>
            </a:r>
          </a:p>
          <a:p>
            <a:pPr marL="0" indent="0">
              <a:buNone/>
            </a:pPr>
            <a:r>
              <a:rPr lang="en-GB"/>
              <a:t>What are some of the needs we all have in order to sustain positive working relationships? </a:t>
            </a:r>
          </a:p>
          <a:p>
            <a:pPr marL="0" indent="0">
              <a:buNone/>
            </a:pPr>
            <a:r>
              <a:rPr lang="en-GB"/>
              <a:t>The need to be….</a:t>
            </a:r>
          </a:p>
          <a:p>
            <a:pPr marL="0" indent="0">
              <a:buNone/>
            </a:pPr>
            <a:endParaRPr lang="en-GB"/>
          </a:p>
          <a:p>
            <a:pPr marL="0" indent="0">
              <a:buNone/>
            </a:pPr>
            <a:r>
              <a:rPr lang="en-GB"/>
              <a:t>What happens if these needs are not being met?</a:t>
            </a:r>
          </a:p>
          <a:p>
            <a:pPr marL="0" indent="0">
              <a:buNone/>
            </a:pPr>
            <a:endParaRPr lang="en-GB"/>
          </a:p>
        </p:txBody>
      </p:sp>
    </p:spTree>
    <p:extLst>
      <p:ext uri="{BB962C8B-B14F-4D97-AF65-F5344CB8AC3E}">
        <p14:creationId xmlns:p14="http://schemas.microsoft.com/office/powerpoint/2010/main" val="2785966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2726D-86BB-4E61-8525-C6A42080075E}"/>
              </a:ext>
            </a:extLst>
          </p:cNvPr>
          <p:cNvSpPr>
            <a:spLocks noGrp="1"/>
          </p:cNvSpPr>
          <p:nvPr>
            <p:ph type="title"/>
          </p:nvPr>
        </p:nvSpPr>
        <p:spPr>
          <a:xfrm>
            <a:off x="628650" y="365126"/>
            <a:ext cx="7886700" cy="1565274"/>
          </a:xfrm>
        </p:spPr>
        <p:txBody>
          <a:bodyPr>
            <a:normAutofit/>
          </a:bodyPr>
          <a:lstStyle/>
          <a:p>
            <a:r>
              <a:rPr lang="en-GB" sz="4000">
                <a:solidFill>
                  <a:srgbClr val="78A22F"/>
                </a:solidFill>
                <a:effectLst/>
                <a:latin typeface="Calibri" panose="020F0502020204030204" pitchFamily="34" charset="0"/>
                <a:ea typeface="Times New Roman" panose="02020603050405020304" pitchFamily="18" charset="0"/>
                <a:cs typeface="Calibri" panose="020F0502020204030204" pitchFamily="34" charset="0"/>
              </a:rPr>
              <a:t>Wellbeing: Relating (communicating) well with honesty</a:t>
            </a:r>
            <a:endParaRPr lang="en-GB" sz="4000">
              <a:solidFill>
                <a:srgbClr val="78A22F"/>
              </a:solidFill>
              <a:latin typeface="Calibri" panose="020F0502020204030204" pitchFamily="34" charset="0"/>
              <a:cs typeface="Calibri" panose="020F0502020204030204" pitchFamily="34" charset="0"/>
            </a:endParaRPr>
          </a:p>
        </p:txBody>
      </p:sp>
      <p:graphicFrame>
        <p:nvGraphicFramePr>
          <p:cNvPr id="4" name="Content Placeholder 3">
            <a:extLst>
              <a:ext uri="{FF2B5EF4-FFF2-40B4-BE49-F238E27FC236}">
                <a16:creationId xmlns:a16="http://schemas.microsoft.com/office/drawing/2014/main" id="{559A4480-B44E-48E2-9703-7A1E5117FE2B}"/>
              </a:ext>
            </a:extLst>
          </p:cNvPr>
          <p:cNvGraphicFramePr>
            <a:graphicFrameLocks noGrp="1"/>
          </p:cNvGraphicFramePr>
          <p:nvPr>
            <p:ph idx="1"/>
          </p:nvPr>
        </p:nvGraphicFramePr>
        <p:xfrm>
          <a:off x="628650" y="2167466"/>
          <a:ext cx="7886700" cy="4389120"/>
        </p:xfrm>
        <a:graphic>
          <a:graphicData uri="http://schemas.openxmlformats.org/drawingml/2006/table">
            <a:tbl>
              <a:tblPr firstRow="1" firstCol="1" bandRow="1">
                <a:tableStyleId>{5C22544A-7EE6-4342-B048-85BDC9FD1C3A}</a:tableStyleId>
              </a:tblPr>
              <a:tblGrid>
                <a:gridCol w="1675143">
                  <a:extLst>
                    <a:ext uri="{9D8B030D-6E8A-4147-A177-3AD203B41FA5}">
                      <a16:colId xmlns:a16="http://schemas.microsoft.com/office/drawing/2014/main" val="1439989998"/>
                    </a:ext>
                  </a:extLst>
                </a:gridCol>
                <a:gridCol w="2949309">
                  <a:extLst>
                    <a:ext uri="{9D8B030D-6E8A-4147-A177-3AD203B41FA5}">
                      <a16:colId xmlns:a16="http://schemas.microsoft.com/office/drawing/2014/main" val="3449768962"/>
                    </a:ext>
                  </a:extLst>
                </a:gridCol>
                <a:gridCol w="3262248">
                  <a:extLst>
                    <a:ext uri="{9D8B030D-6E8A-4147-A177-3AD203B41FA5}">
                      <a16:colId xmlns:a16="http://schemas.microsoft.com/office/drawing/2014/main" val="2936873568"/>
                    </a:ext>
                  </a:extLst>
                </a:gridCol>
              </a:tblGrid>
              <a:tr h="332599">
                <a:tc>
                  <a:txBody>
                    <a:bodyPr/>
                    <a:lstStyle/>
                    <a:p>
                      <a:pPr algn="ctr"/>
                      <a:r>
                        <a:rPr lang="en-GB" sz="1200">
                          <a:effectLst/>
                        </a:rPr>
                        <a:t> </a:t>
                      </a:r>
                      <a:endParaRPr lang="en-GB" sz="1100">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2400">
                          <a:effectLst/>
                        </a:rPr>
                        <a:t>Known to Self</a:t>
                      </a:r>
                      <a:endParaRPr lang="en-GB" sz="2400">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r>
                        <a:rPr lang="en-GB" sz="2400">
                          <a:effectLst/>
                        </a:rPr>
                        <a:t>Unknown to Self</a:t>
                      </a:r>
                      <a:endParaRPr lang="en-GB" sz="2400">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483081513"/>
                  </a:ext>
                </a:extLst>
              </a:tr>
              <a:tr h="1829294">
                <a:tc>
                  <a:txBody>
                    <a:bodyPr/>
                    <a:lstStyle/>
                    <a:p>
                      <a:pPr algn="r"/>
                      <a:r>
                        <a:rPr lang="en-GB" sz="1200">
                          <a:effectLst/>
                        </a:rPr>
                        <a:t> </a:t>
                      </a:r>
                      <a:endParaRPr lang="en-GB" sz="1100">
                        <a:effectLst/>
                      </a:endParaRPr>
                    </a:p>
                    <a:p>
                      <a:pPr algn="r"/>
                      <a:r>
                        <a:rPr lang="en-GB" sz="2400">
                          <a:effectLst/>
                        </a:rPr>
                        <a:t>Known to others</a:t>
                      </a:r>
                      <a:endParaRPr lang="en-GB" sz="2400">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200">
                          <a:effectLst/>
                        </a:rPr>
                        <a:t> </a:t>
                      </a:r>
                      <a:endParaRPr lang="en-GB" sz="1100">
                        <a:effectLst/>
                      </a:endParaRPr>
                    </a:p>
                    <a:p>
                      <a:pPr algn="ctr"/>
                      <a:r>
                        <a:rPr lang="en-GB" sz="2400">
                          <a:effectLst/>
                        </a:rPr>
                        <a:t>OPEN</a:t>
                      </a:r>
                    </a:p>
                    <a:p>
                      <a:pPr algn="ctr"/>
                      <a:r>
                        <a:rPr lang="en-GB" sz="2400">
                          <a:effectLst/>
                        </a:rPr>
                        <a:t>(Public knowledge – what I show/reveal to you/others)</a:t>
                      </a:r>
                    </a:p>
                    <a:p>
                      <a:pPr algn="ctr"/>
                      <a:r>
                        <a:rPr lang="en-GB" sz="2400">
                          <a:effectLst/>
                        </a:rPr>
                        <a:t> </a:t>
                      </a:r>
                      <a:endParaRPr lang="en-GB" sz="2400">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200">
                          <a:effectLst/>
                        </a:rPr>
                        <a:t> </a:t>
                      </a:r>
                      <a:endParaRPr lang="en-GB" sz="1100">
                        <a:effectLst/>
                      </a:endParaRPr>
                    </a:p>
                    <a:p>
                      <a:pPr algn="ctr"/>
                      <a:r>
                        <a:rPr lang="en-GB" sz="2400">
                          <a:effectLst/>
                        </a:rPr>
                        <a:t>BLIND</a:t>
                      </a:r>
                    </a:p>
                    <a:p>
                      <a:pPr algn="ctr"/>
                      <a:r>
                        <a:rPr lang="en-GB" sz="2400">
                          <a:effectLst/>
                        </a:rPr>
                        <a:t>(Feedback – I need to ask or you need to tell/share)</a:t>
                      </a:r>
                    </a:p>
                    <a:p>
                      <a:pPr algn="ctr"/>
                      <a:r>
                        <a:rPr lang="en-GB" sz="2400">
                          <a:effectLst/>
                        </a:rPr>
                        <a:t> </a:t>
                      </a:r>
                      <a:endParaRPr lang="en-GB" sz="2400">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89128985"/>
                  </a:ext>
                </a:extLst>
              </a:tr>
              <a:tr h="1829294">
                <a:tc>
                  <a:txBody>
                    <a:bodyPr/>
                    <a:lstStyle/>
                    <a:p>
                      <a:pPr algn="r"/>
                      <a:r>
                        <a:rPr lang="en-GB" sz="2400">
                          <a:effectLst/>
                        </a:rPr>
                        <a:t> </a:t>
                      </a:r>
                    </a:p>
                    <a:p>
                      <a:pPr algn="r"/>
                      <a:r>
                        <a:rPr lang="en-GB" sz="2400">
                          <a:effectLst/>
                        </a:rPr>
                        <a:t>Unknown to Others</a:t>
                      </a:r>
                      <a:endParaRPr lang="en-GB" sz="2400">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200">
                          <a:effectLst/>
                        </a:rPr>
                        <a:t> </a:t>
                      </a:r>
                      <a:endParaRPr lang="en-GB" sz="1100">
                        <a:effectLst/>
                      </a:endParaRPr>
                    </a:p>
                    <a:p>
                      <a:pPr algn="ctr"/>
                      <a:r>
                        <a:rPr lang="en-GB" sz="2400">
                          <a:effectLst/>
                        </a:rPr>
                        <a:t>HIDDEN</a:t>
                      </a:r>
                    </a:p>
                    <a:p>
                      <a:pPr algn="ctr"/>
                      <a:r>
                        <a:rPr lang="en-GB" sz="2400">
                          <a:effectLst/>
                        </a:rPr>
                        <a:t>(Private – mine to share if I trust you/others)</a:t>
                      </a:r>
                    </a:p>
                    <a:p>
                      <a:pPr algn="ctr"/>
                      <a:r>
                        <a:rPr lang="en-GB" sz="2400">
                          <a:effectLst/>
                        </a:rPr>
                        <a:t> </a:t>
                      </a:r>
                      <a:endParaRPr lang="en-GB" sz="2400">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tc>
                <a:tc>
                  <a:txBody>
                    <a:bodyPr/>
                    <a:lstStyle/>
                    <a:p>
                      <a:r>
                        <a:rPr lang="en-GB" sz="1200">
                          <a:effectLst/>
                        </a:rPr>
                        <a:t> </a:t>
                      </a:r>
                      <a:endParaRPr lang="en-GB" sz="1100">
                        <a:effectLst/>
                      </a:endParaRPr>
                    </a:p>
                    <a:p>
                      <a:pPr algn="ctr"/>
                      <a:r>
                        <a:rPr lang="en-GB" sz="2400">
                          <a:effectLst/>
                        </a:rPr>
                        <a:t>UNCONSCIOUS</a:t>
                      </a:r>
                    </a:p>
                    <a:p>
                      <a:pPr algn="ctr"/>
                      <a:r>
                        <a:rPr lang="en-GB" sz="2400">
                          <a:effectLst/>
                        </a:rPr>
                        <a:t>(Unknown – new awareness can emerge)</a:t>
                      </a:r>
                      <a:endParaRPr lang="en-GB" sz="2400">
                        <a:effectLst/>
                        <a:latin typeface="Franklin Gothic Book" panose="020B05030201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17007490"/>
                  </a:ext>
                </a:extLst>
              </a:tr>
            </a:tbl>
          </a:graphicData>
        </a:graphic>
      </p:graphicFrame>
      <p:sp>
        <p:nvSpPr>
          <p:cNvPr id="5" name="Rectangle 1">
            <a:extLst>
              <a:ext uri="{FF2B5EF4-FFF2-40B4-BE49-F238E27FC236}">
                <a16:creationId xmlns:a16="http://schemas.microsoft.com/office/drawing/2014/main" id="{E4AE7D04-3B37-4570-B711-DE270D1979E4}"/>
              </a:ext>
            </a:extLst>
          </p:cNvPr>
          <p:cNvSpPr>
            <a:spLocks noChangeArrowheads="1"/>
          </p:cNvSpPr>
          <p:nvPr/>
        </p:nvSpPr>
        <p:spPr bwMode="auto">
          <a:xfrm>
            <a:off x="-1190557" y="-188179"/>
            <a:ext cx="11525114" cy="696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372627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F2B72-FD7B-433F-829C-85FA25FCB916}"/>
              </a:ext>
            </a:extLst>
          </p:cNvPr>
          <p:cNvSpPr>
            <a:spLocks noGrp="1"/>
          </p:cNvSpPr>
          <p:nvPr>
            <p:ph type="title"/>
          </p:nvPr>
        </p:nvSpPr>
        <p:spPr>
          <a:xfrm>
            <a:off x="628650" y="182880"/>
            <a:ext cx="7886700" cy="1463040"/>
          </a:xfrm>
        </p:spPr>
        <p:txBody>
          <a:bodyPr>
            <a:normAutofit/>
          </a:bodyPr>
          <a:lstStyle/>
          <a:p>
            <a:r>
              <a:rPr lang="en-GB" sz="4000">
                <a:solidFill>
                  <a:srgbClr val="78A22F"/>
                </a:solidFill>
                <a:effectLst/>
                <a:latin typeface="Calibri" panose="020F0502020204030204" pitchFamily="34" charset="0"/>
                <a:ea typeface="Times New Roman" panose="02020603050405020304" pitchFamily="18" charset="0"/>
                <a:cs typeface="Calibri" panose="020F0502020204030204" pitchFamily="34" charset="0"/>
              </a:rPr>
              <a:t>Wellbeing: Relating (communicating) well with trust</a:t>
            </a:r>
            <a:endParaRPr lang="en-GB" sz="4000">
              <a:solidFill>
                <a:srgbClr val="78A22F"/>
              </a:solidFill>
              <a:latin typeface="+mn-lt"/>
            </a:endParaRPr>
          </a:p>
        </p:txBody>
      </p:sp>
      <p:sp>
        <p:nvSpPr>
          <p:cNvPr id="3" name="Content Placeholder 2">
            <a:extLst>
              <a:ext uri="{FF2B5EF4-FFF2-40B4-BE49-F238E27FC236}">
                <a16:creationId xmlns:a16="http://schemas.microsoft.com/office/drawing/2014/main" id="{C287D0F0-4B44-4ED5-8BDD-5E6080A8D4B1}"/>
              </a:ext>
            </a:extLst>
          </p:cNvPr>
          <p:cNvSpPr>
            <a:spLocks noGrp="1"/>
          </p:cNvSpPr>
          <p:nvPr>
            <p:ph idx="1"/>
          </p:nvPr>
        </p:nvSpPr>
        <p:spPr>
          <a:xfrm>
            <a:off x="628650" y="1645920"/>
            <a:ext cx="7886700" cy="5029200"/>
          </a:xfrm>
        </p:spPr>
        <p:txBody>
          <a:bodyPr/>
          <a:lstStyle/>
          <a:p>
            <a:pPr marL="0" indent="0">
              <a:buNone/>
            </a:pPr>
            <a:r>
              <a:rPr lang="en-GB"/>
              <a:t>Carl Rogers – core conditions</a:t>
            </a:r>
          </a:p>
          <a:p>
            <a:pPr marL="514350" indent="-514350">
              <a:buFont typeface="+mj-lt"/>
              <a:buAutoNum type="arabicPeriod"/>
            </a:pPr>
            <a:r>
              <a:rPr lang="en-GB"/>
              <a:t>Empathy</a:t>
            </a:r>
          </a:p>
          <a:p>
            <a:pPr marL="514350" indent="-514350">
              <a:buFont typeface="+mj-lt"/>
              <a:buAutoNum type="arabicPeriod"/>
            </a:pPr>
            <a:r>
              <a:rPr lang="en-GB"/>
              <a:t>Congruence</a:t>
            </a:r>
          </a:p>
          <a:p>
            <a:pPr marL="514350" indent="-514350">
              <a:buFont typeface="+mj-lt"/>
              <a:buAutoNum type="arabicPeriod"/>
            </a:pPr>
            <a:r>
              <a:rPr lang="en-GB"/>
              <a:t>Unconditional Positive Regard</a:t>
            </a:r>
          </a:p>
          <a:p>
            <a:pPr marL="514350" indent="-514350">
              <a:buFont typeface="+mj-lt"/>
              <a:buAutoNum type="arabicPeriod"/>
            </a:pPr>
            <a:endParaRPr lang="en-GB"/>
          </a:p>
          <a:p>
            <a:pPr marL="457200" lvl="1" indent="0">
              <a:buNone/>
            </a:pPr>
            <a:endParaRPr lang="en-GB"/>
          </a:p>
        </p:txBody>
      </p:sp>
      <p:pic>
        <p:nvPicPr>
          <p:cNvPr id="4" name="Picture 3" descr="Image result for iceberg">
            <a:hlinkClick r:id="rId3" tgtFrame="&quot;_blank&quot;"/>
            <a:extLst>
              <a:ext uri="{FF2B5EF4-FFF2-40B4-BE49-F238E27FC236}">
                <a16:creationId xmlns:a16="http://schemas.microsoft.com/office/drawing/2014/main" id="{D2B5FF9F-F368-478B-83D6-1F6098B80E1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56187" y="3939381"/>
            <a:ext cx="3097213" cy="2545397"/>
          </a:xfrm>
          <a:prstGeom prst="rect">
            <a:avLst/>
          </a:prstGeom>
          <a:noFill/>
          <a:ln>
            <a:noFill/>
          </a:ln>
        </p:spPr>
      </p:pic>
    </p:spTree>
    <p:extLst>
      <p:ext uri="{BB962C8B-B14F-4D97-AF65-F5344CB8AC3E}">
        <p14:creationId xmlns:p14="http://schemas.microsoft.com/office/powerpoint/2010/main" val="3869613270"/>
      </p:ext>
    </p:extLst>
  </p:cSld>
  <p:clrMapOvr>
    <a:masterClrMapping/>
  </p:clrMapOvr>
</p:sld>
</file>

<file path=ppt/theme/theme1.xml><?xml version="1.0" encoding="utf-8"?>
<a:theme xmlns:a="http://schemas.openxmlformats.org/drawingml/2006/main" name="Powerpoint template 1 BLUE (Green inn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9EEEA182CBFDB42B2D66D8786B902EE" ma:contentTypeVersion="5" ma:contentTypeDescription="Create a new document." ma:contentTypeScope="" ma:versionID="88f87fe7825f9f410da2f8ec172671a9">
  <xsd:schema xmlns:xsd="http://www.w3.org/2001/XMLSchema" xmlns:xs="http://www.w3.org/2001/XMLSchema" xmlns:p="http://schemas.microsoft.com/office/2006/metadata/properties" xmlns:ns2="5215a1fe-d1b5-4244-af2d-4166f023ba2b" targetNamespace="http://schemas.microsoft.com/office/2006/metadata/properties" ma:root="true" ma:fieldsID="d4592ae08a7f5fbe54a84d6ab7c86c59" ns2:_="">
    <xsd:import namespace="5215a1fe-d1b5-4244-af2d-4166f023ba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15a1fe-d1b5-4244-af2d-4166f023ba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365417-B9D7-4639-A72F-B61488B0653D}">
  <ds:schemaRefs>
    <ds:schemaRef ds:uri="5215a1fe-d1b5-4244-af2d-4166f023ba2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41E2754-43CE-4718-BE69-177B12E81F61}">
  <ds:schemaRefs>
    <ds:schemaRef ds:uri="http://schemas.microsoft.com/sharepoint/v3/contenttype/forms"/>
  </ds:schemaRefs>
</ds:datastoreItem>
</file>

<file path=customXml/itemProps3.xml><?xml version="1.0" encoding="utf-8"?>
<ds:datastoreItem xmlns:ds="http://schemas.openxmlformats.org/officeDocument/2006/customXml" ds:itemID="{642B44EC-631C-4144-AFEB-D6FB55EDCF14}">
  <ds:schemaRefs>
    <ds:schemaRef ds:uri="5215a1fe-d1b5-4244-af2d-4166f023ba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Powerpoint template 1 BLUE (green inner) (5)</Template>
  <Application>Microsoft Office PowerPoint</Application>
  <PresentationFormat>On-screen Show (4:3)</PresentationFormat>
  <Slides>14</Slides>
  <Notes>13</Notes>
  <HiddenSlides>0</HiddenSlide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Powerpoint template 1 BLUE (Green inner)</vt:lpstr>
      <vt:lpstr>Office Theme</vt:lpstr>
      <vt:lpstr>  MAT Director/Trustee Forum Suzanne McDonald, David Williams &amp; Claire Hudson</vt:lpstr>
      <vt:lpstr>Agenda</vt:lpstr>
      <vt:lpstr>PowerPoint Presentation</vt:lpstr>
      <vt:lpstr>Breakout Groups Questions</vt:lpstr>
      <vt:lpstr>Wellbeing: The importance of relationships and the way in which we communicate in sustaining us through challenging times </vt:lpstr>
      <vt:lpstr>Wellbeing: Sustaining ourselves – relationship with myself </vt:lpstr>
      <vt:lpstr>Wellbeing: Sustaining ourselves – relationship with others.</vt:lpstr>
      <vt:lpstr>Wellbeing: Relating (communicating) well with honesty</vt:lpstr>
      <vt:lpstr>Wellbeing: Relating (communicating) well with trust</vt:lpstr>
      <vt:lpstr>Wellbeing: Relating (communicating) well with hope…</vt:lpstr>
      <vt:lpstr>Final thoughts</vt:lpstr>
      <vt:lpstr>The ‘wobble’ room!</vt:lpstr>
      <vt:lpstr>Current Issues for Discussion</vt:lpstr>
      <vt:lpstr>Thank you</vt:lpstr>
    </vt:vector>
  </TitlesOfParts>
  <Company>Diocese Bath &amp; Wells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session Name and job title of presenter</dc:title>
  <dc:creator>Vicky Christophers1</dc:creator>
  <cp:revision>1</cp:revision>
  <dcterms:created xsi:type="dcterms:W3CDTF">2020-09-10T08:17:24Z</dcterms:created>
  <dcterms:modified xsi:type="dcterms:W3CDTF">2020-11-10T16:03:16Z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0x010100B9EEEA182CBFDB42B2D66D8786B902EE</vt:lpwstr>
  </property>
</Properties>
</file>