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68" r:id="rId6"/>
    <p:sldMasterId id="2147483648" r:id="rId7"/>
  </p:sldMasterIdLst>
  <p:notesMasterIdLst>
    <p:notesMasterId r:id="rId23"/>
  </p:notesMasterIdLst>
  <p:sldIdLst>
    <p:sldId id="256" r:id="rId8"/>
    <p:sldId id="276" r:id="rId9"/>
    <p:sldId id="265" r:id="rId10"/>
    <p:sldId id="257" r:id="rId11"/>
    <p:sldId id="269" r:id="rId12"/>
    <p:sldId id="271" r:id="rId13"/>
    <p:sldId id="268" r:id="rId14"/>
    <p:sldId id="274" r:id="rId15"/>
    <p:sldId id="261" r:id="rId16"/>
    <p:sldId id="272" r:id="rId17"/>
    <p:sldId id="259" r:id="rId18"/>
    <p:sldId id="270" r:id="rId19"/>
    <p:sldId id="277" r:id="rId20"/>
    <p:sldId id="275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780032"/>
    <a:srgbClr val="AF006E"/>
    <a:srgbClr val="8C64AB"/>
    <a:srgbClr val="E89719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E6660-4B6C-4F79-9A73-30BBE5632BD2}" v="56" dt="2020-09-03T12:18:30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1058" autoAdjust="0"/>
  </p:normalViewPr>
  <p:slideViewPr>
    <p:cSldViewPr snapToGrid="0" snapToObjects="1">
      <p:cViewPr varScale="1">
        <p:scale>
          <a:sx n="37" d="100"/>
          <a:sy n="37" d="100"/>
        </p:scale>
        <p:origin x="1651" y="34"/>
      </p:cViewPr>
      <p:guideLst>
        <p:guide orient="horz" pos="2160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0A492-FE95-4918-AF4C-F2B800116B3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25D9B-2513-423E-9DD5-8B0817A879E2}">
      <dgm:prSet phldrT="[Text]"/>
      <dgm:spPr/>
      <dgm:t>
        <a:bodyPr/>
        <a:lstStyle/>
        <a:p>
          <a:r>
            <a:rPr lang="en-US" b="1" i="1" dirty="0"/>
            <a:t>‘Life in all its fullness’</a:t>
          </a:r>
        </a:p>
      </dgm:t>
    </dgm:pt>
    <dgm:pt modelId="{0232D076-81DD-4D45-9A6B-8FC9470DC09F}" type="parTrans" cxnId="{72B5AAF1-307B-45AD-BD90-7C3AA366CC07}">
      <dgm:prSet/>
      <dgm:spPr/>
      <dgm:t>
        <a:bodyPr/>
        <a:lstStyle/>
        <a:p>
          <a:endParaRPr lang="en-US"/>
        </a:p>
      </dgm:t>
    </dgm:pt>
    <dgm:pt modelId="{BCEF7BC8-05DB-4AEC-8946-1CA81C5FC1E9}" type="sibTrans" cxnId="{72B5AAF1-307B-45AD-BD90-7C3AA366CC07}">
      <dgm:prSet/>
      <dgm:spPr/>
      <dgm:t>
        <a:bodyPr/>
        <a:lstStyle/>
        <a:p>
          <a:endParaRPr lang="en-US"/>
        </a:p>
      </dgm:t>
    </dgm:pt>
    <dgm:pt modelId="{3C6C27A3-E06C-4DDD-B3C9-0CCF988ECF45}">
      <dgm:prSet phldrT="[Text]"/>
      <dgm:spPr/>
      <dgm:t>
        <a:bodyPr/>
        <a:lstStyle/>
        <a:p>
          <a:r>
            <a:rPr lang="en-US" dirty="0"/>
            <a:t>Educating for </a:t>
          </a:r>
          <a:r>
            <a:rPr lang="en-US" b="1" dirty="0"/>
            <a:t>Wisdom, Knowledge and Skills</a:t>
          </a:r>
        </a:p>
      </dgm:t>
    </dgm:pt>
    <dgm:pt modelId="{B88B10A3-BC1D-487D-8DF1-A630530A80E2}" type="parTrans" cxnId="{7895210F-CA1F-4A3C-B574-36B7E9C799B8}">
      <dgm:prSet/>
      <dgm:spPr/>
      <dgm:t>
        <a:bodyPr/>
        <a:lstStyle/>
        <a:p>
          <a:endParaRPr lang="en-US"/>
        </a:p>
      </dgm:t>
    </dgm:pt>
    <dgm:pt modelId="{7F8954A2-9E35-42C0-A9D4-DBA9A537FC42}" type="sibTrans" cxnId="{7895210F-CA1F-4A3C-B574-36B7E9C799B8}">
      <dgm:prSet/>
      <dgm:spPr/>
      <dgm:t>
        <a:bodyPr/>
        <a:lstStyle/>
        <a:p>
          <a:endParaRPr lang="en-US"/>
        </a:p>
      </dgm:t>
    </dgm:pt>
    <dgm:pt modelId="{F1267C97-0B8D-4700-ADB8-64B9ABD8E4A8}">
      <dgm:prSet phldrT="[Text]"/>
      <dgm:spPr/>
      <dgm:t>
        <a:bodyPr/>
        <a:lstStyle/>
        <a:p>
          <a:r>
            <a:rPr lang="en-US" dirty="0"/>
            <a:t>Educating for </a:t>
          </a:r>
        </a:p>
        <a:p>
          <a:r>
            <a:rPr lang="en-US" b="1" dirty="0"/>
            <a:t>Hope and Aspiration</a:t>
          </a:r>
        </a:p>
      </dgm:t>
    </dgm:pt>
    <dgm:pt modelId="{C48DA905-96EB-454F-B7B8-3D36FA2DD054}" type="parTrans" cxnId="{6D0798C5-06B5-4B62-A9BD-3675A53CBE2D}">
      <dgm:prSet/>
      <dgm:spPr/>
      <dgm:t>
        <a:bodyPr/>
        <a:lstStyle/>
        <a:p>
          <a:endParaRPr lang="en-US"/>
        </a:p>
      </dgm:t>
    </dgm:pt>
    <dgm:pt modelId="{20569730-34FF-43CC-BC7A-7BA02704B504}" type="sibTrans" cxnId="{6D0798C5-06B5-4B62-A9BD-3675A53CBE2D}">
      <dgm:prSet/>
      <dgm:spPr/>
      <dgm:t>
        <a:bodyPr/>
        <a:lstStyle/>
        <a:p>
          <a:endParaRPr lang="en-US"/>
        </a:p>
      </dgm:t>
    </dgm:pt>
    <dgm:pt modelId="{71D8C7EA-E7BB-448D-A2F2-BD1AE01301F2}">
      <dgm:prSet phldrT="[Text]"/>
      <dgm:spPr/>
      <dgm:t>
        <a:bodyPr/>
        <a:lstStyle/>
        <a:p>
          <a:r>
            <a:rPr lang="en-US" dirty="0"/>
            <a:t>Educating for </a:t>
          </a:r>
          <a:r>
            <a:rPr lang="en-US" b="1" dirty="0"/>
            <a:t>Community and Living Well Together</a:t>
          </a:r>
        </a:p>
      </dgm:t>
    </dgm:pt>
    <dgm:pt modelId="{094C8D57-8A2A-4936-AFE2-6BA35886B814}" type="parTrans" cxnId="{F1C0A92E-06A6-42D0-9FCF-E4DE9E921FC4}">
      <dgm:prSet/>
      <dgm:spPr/>
      <dgm:t>
        <a:bodyPr/>
        <a:lstStyle/>
        <a:p>
          <a:endParaRPr lang="en-US"/>
        </a:p>
      </dgm:t>
    </dgm:pt>
    <dgm:pt modelId="{F9198BA1-CCE1-4017-92D4-75171751B4E7}" type="sibTrans" cxnId="{F1C0A92E-06A6-42D0-9FCF-E4DE9E921FC4}">
      <dgm:prSet/>
      <dgm:spPr/>
      <dgm:t>
        <a:bodyPr/>
        <a:lstStyle/>
        <a:p>
          <a:endParaRPr lang="en-US"/>
        </a:p>
      </dgm:t>
    </dgm:pt>
    <dgm:pt modelId="{D2920D06-C260-4EBB-BB71-33CDD22B1378}">
      <dgm:prSet phldrT="[Text]"/>
      <dgm:spPr/>
      <dgm:t>
        <a:bodyPr/>
        <a:lstStyle/>
        <a:p>
          <a:r>
            <a:rPr lang="en-US" dirty="0"/>
            <a:t>Educating for </a:t>
          </a:r>
          <a:r>
            <a:rPr lang="en-US" b="1" dirty="0"/>
            <a:t>Dignity and Respect </a:t>
          </a:r>
        </a:p>
      </dgm:t>
    </dgm:pt>
    <dgm:pt modelId="{3F00FDD3-C4AC-41BE-A7E3-8ED807B1FF0E}" type="parTrans" cxnId="{BD1D757B-3274-45C3-B840-7CAF1B8B2241}">
      <dgm:prSet/>
      <dgm:spPr/>
      <dgm:t>
        <a:bodyPr/>
        <a:lstStyle/>
        <a:p>
          <a:endParaRPr lang="en-US"/>
        </a:p>
      </dgm:t>
    </dgm:pt>
    <dgm:pt modelId="{46F6AB54-9C22-496D-A412-E2364CC7B464}" type="sibTrans" cxnId="{BD1D757B-3274-45C3-B840-7CAF1B8B2241}">
      <dgm:prSet/>
      <dgm:spPr/>
      <dgm:t>
        <a:bodyPr/>
        <a:lstStyle/>
        <a:p>
          <a:endParaRPr lang="en-US"/>
        </a:p>
      </dgm:t>
    </dgm:pt>
    <dgm:pt modelId="{3D84F452-8213-417D-885C-5881409592A6}" type="pres">
      <dgm:prSet presAssocID="{E6E0A492-FE95-4918-AF4C-F2B800116B3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07B2A0-F786-49CD-92A3-543F7332A683}" type="pres">
      <dgm:prSet presAssocID="{E6E0A492-FE95-4918-AF4C-F2B800116B38}" presName="matrix" presStyleCnt="0"/>
      <dgm:spPr/>
    </dgm:pt>
    <dgm:pt modelId="{AF42D8D7-2B80-4A0D-A025-11B752BD8841}" type="pres">
      <dgm:prSet presAssocID="{E6E0A492-FE95-4918-AF4C-F2B800116B38}" presName="tile1" presStyleLbl="node1" presStyleIdx="0" presStyleCnt="4" custLinFactNeighborY="-10658"/>
      <dgm:spPr/>
    </dgm:pt>
    <dgm:pt modelId="{7724E12C-1F6F-4947-849C-7A868E1CFB83}" type="pres">
      <dgm:prSet presAssocID="{E6E0A492-FE95-4918-AF4C-F2B800116B3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796A30-4BA6-4579-B872-55030DC8751B}" type="pres">
      <dgm:prSet presAssocID="{E6E0A492-FE95-4918-AF4C-F2B800116B38}" presName="tile2" presStyleLbl="node1" presStyleIdx="1" presStyleCnt="4"/>
      <dgm:spPr/>
    </dgm:pt>
    <dgm:pt modelId="{59C753EF-0842-45C9-8FA4-7A0668040A7A}" type="pres">
      <dgm:prSet presAssocID="{E6E0A492-FE95-4918-AF4C-F2B800116B3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EE4A69-F86E-44DB-8DC2-05CF8482E115}" type="pres">
      <dgm:prSet presAssocID="{E6E0A492-FE95-4918-AF4C-F2B800116B38}" presName="tile3" presStyleLbl="node1" presStyleIdx="2" presStyleCnt="4"/>
      <dgm:spPr/>
    </dgm:pt>
    <dgm:pt modelId="{B8E3EB5F-FD04-4587-8811-F896BB860A24}" type="pres">
      <dgm:prSet presAssocID="{E6E0A492-FE95-4918-AF4C-F2B800116B3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2422CFC-64A5-4E24-9F46-1CDA73C5BF6F}" type="pres">
      <dgm:prSet presAssocID="{E6E0A492-FE95-4918-AF4C-F2B800116B38}" presName="tile4" presStyleLbl="node1" presStyleIdx="3" presStyleCnt="4"/>
      <dgm:spPr/>
    </dgm:pt>
    <dgm:pt modelId="{C4C1511B-EED0-40ED-A51F-1F1A3149B7DE}" type="pres">
      <dgm:prSet presAssocID="{E6E0A492-FE95-4918-AF4C-F2B800116B3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61D8291-A1AA-439C-9B5B-62F2FD2E034E}" type="pres">
      <dgm:prSet presAssocID="{E6E0A492-FE95-4918-AF4C-F2B800116B3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70E830B-71CE-4BC3-BB72-855EF653E6D7}" type="presOf" srcId="{F1267C97-0B8D-4700-ADB8-64B9ABD8E4A8}" destId="{F2796A30-4BA6-4579-B872-55030DC8751B}" srcOrd="0" destOrd="0" presId="urn:microsoft.com/office/officeart/2005/8/layout/matrix1"/>
    <dgm:cxn modelId="{7895210F-CA1F-4A3C-B574-36B7E9C799B8}" srcId="{33825D9B-2513-423E-9DD5-8B0817A879E2}" destId="{3C6C27A3-E06C-4DDD-B3C9-0CCF988ECF45}" srcOrd="0" destOrd="0" parTransId="{B88B10A3-BC1D-487D-8DF1-A630530A80E2}" sibTransId="{7F8954A2-9E35-42C0-A9D4-DBA9A537FC42}"/>
    <dgm:cxn modelId="{82EC3A12-FC96-4793-BE4C-0D8CB6475CF9}" type="presOf" srcId="{E6E0A492-FE95-4918-AF4C-F2B800116B38}" destId="{3D84F452-8213-417D-885C-5881409592A6}" srcOrd="0" destOrd="0" presId="urn:microsoft.com/office/officeart/2005/8/layout/matrix1"/>
    <dgm:cxn modelId="{29C57013-6252-4D37-9325-660335E46E3F}" type="presOf" srcId="{71D8C7EA-E7BB-448D-A2F2-BD1AE01301F2}" destId="{D2EE4A69-F86E-44DB-8DC2-05CF8482E115}" srcOrd="0" destOrd="0" presId="urn:microsoft.com/office/officeart/2005/8/layout/matrix1"/>
    <dgm:cxn modelId="{DEEB711E-7289-4BBF-B305-0BA6A33888D5}" type="presOf" srcId="{33825D9B-2513-423E-9DD5-8B0817A879E2}" destId="{961D8291-A1AA-439C-9B5B-62F2FD2E034E}" srcOrd="0" destOrd="0" presId="urn:microsoft.com/office/officeart/2005/8/layout/matrix1"/>
    <dgm:cxn modelId="{F1C0A92E-06A6-42D0-9FCF-E4DE9E921FC4}" srcId="{33825D9B-2513-423E-9DD5-8B0817A879E2}" destId="{71D8C7EA-E7BB-448D-A2F2-BD1AE01301F2}" srcOrd="2" destOrd="0" parTransId="{094C8D57-8A2A-4936-AFE2-6BA35886B814}" sibTransId="{F9198BA1-CCE1-4017-92D4-75171751B4E7}"/>
    <dgm:cxn modelId="{F75A666B-0D7B-44BE-97F1-8EE82ACAB21D}" type="presOf" srcId="{F1267C97-0B8D-4700-ADB8-64B9ABD8E4A8}" destId="{59C753EF-0842-45C9-8FA4-7A0668040A7A}" srcOrd="1" destOrd="0" presId="urn:microsoft.com/office/officeart/2005/8/layout/matrix1"/>
    <dgm:cxn modelId="{BD1D757B-3274-45C3-B840-7CAF1B8B2241}" srcId="{33825D9B-2513-423E-9DD5-8B0817A879E2}" destId="{D2920D06-C260-4EBB-BB71-33CDD22B1378}" srcOrd="3" destOrd="0" parTransId="{3F00FDD3-C4AC-41BE-A7E3-8ED807B1FF0E}" sibTransId="{46F6AB54-9C22-496D-A412-E2364CC7B464}"/>
    <dgm:cxn modelId="{9160F497-ACF6-46A1-B503-8537E95B640B}" type="presOf" srcId="{3C6C27A3-E06C-4DDD-B3C9-0CCF988ECF45}" destId="{7724E12C-1F6F-4947-849C-7A868E1CFB83}" srcOrd="1" destOrd="0" presId="urn:microsoft.com/office/officeart/2005/8/layout/matrix1"/>
    <dgm:cxn modelId="{4B65A1A3-CAB7-4055-A0B5-90D2B0703344}" type="presOf" srcId="{D2920D06-C260-4EBB-BB71-33CDD22B1378}" destId="{C4C1511B-EED0-40ED-A51F-1F1A3149B7DE}" srcOrd="1" destOrd="0" presId="urn:microsoft.com/office/officeart/2005/8/layout/matrix1"/>
    <dgm:cxn modelId="{515FC2AE-440B-46AC-8238-A93678CD23FC}" type="presOf" srcId="{D2920D06-C260-4EBB-BB71-33CDD22B1378}" destId="{D2422CFC-64A5-4E24-9F46-1CDA73C5BF6F}" srcOrd="0" destOrd="0" presId="urn:microsoft.com/office/officeart/2005/8/layout/matrix1"/>
    <dgm:cxn modelId="{BF6032BC-5EB4-4B45-9AE8-2ADE96438031}" type="presOf" srcId="{3C6C27A3-E06C-4DDD-B3C9-0CCF988ECF45}" destId="{AF42D8D7-2B80-4A0D-A025-11B752BD8841}" srcOrd="0" destOrd="0" presId="urn:microsoft.com/office/officeart/2005/8/layout/matrix1"/>
    <dgm:cxn modelId="{6D0798C5-06B5-4B62-A9BD-3675A53CBE2D}" srcId="{33825D9B-2513-423E-9DD5-8B0817A879E2}" destId="{F1267C97-0B8D-4700-ADB8-64B9ABD8E4A8}" srcOrd="1" destOrd="0" parTransId="{C48DA905-96EB-454F-B7B8-3D36FA2DD054}" sibTransId="{20569730-34FF-43CC-BC7A-7BA02704B504}"/>
    <dgm:cxn modelId="{099C38EF-E45C-483C-851C-3A60F9741BE0}" type="presOf" srcId="{71D8C7EA-E7BB-448D-A2F2-BD1AE01301F2}" destId="{B8E3EB5F-FD04-4587-8811-F896BB860A24}" srcOrd="1" destOrd="0" presId="urn:microsoft.com/office/officeart/2005/8/layout/matrix1"/>
    <dgm:cxn modelId="{72B5AAF1-307B-45AD-BD90-7C3AA366CC07}" srcId="{E6E0A492-FE95-4918-AF4C-F2B800116B38}" destId="{33825D9B-2513-423E-9DD5-8B0817A879E2}" srcOrd="0" destOrd="0" parTransId="{0232D076-81DD-4D45-9A6B-8FC9470DC09F}" sibTransId="{BCEF7BC8-05DB-4AEC-8946-1CA81C5FC1E9}"/>
    <dgm:cxn modelId="{F0787B61-ABF1-44D4-B7E6-80AE064957EC}" type="presParOf" srcId="{3D84F452-8213-417D-885C-5881409592A6}" destId="{4707B2A0-F786-49CD-92A3-543F7332A683}" srcOrd="0" destOrd="0" presId="urn:microsoft.com/office/officeart/2005/8/layout/matrix1"/>
    <dgm:cxn modelId="{250328E9-985D-4C19-83F2-D45CF89BEE02}" type="presParOf" srcId="{4707B2A0-F786-49CD-92A3-543F7332A683}" destId="{AF42D8D7-2B80-4A0D-A025-11B752BD8841}" srcOrd="0" destOrd="0" presId="urn:microsoft.com/office/officeart/2005/8/layout/matrix1"/>
    <dgm:cxn modelId="{327E6D3B-7B95-4868-9983-7E9891B745B3}" type="presParOf" srcId="{4707B2A0-F786-49CD-92A3-543F7332A683}" destId="{7724E12C-1F6F-4947-849C-7A868E1CFB83}" srcOrd="1" destOrd="0" presId="urn:microsoft.com/office/officeart/2005/8/layout/matrix1"/>
    <dgm:cxn modelId="{53316645-9FD3-4695-84D2-1B87307BB23A}" type="presParOf" srcId="{4707B2A0-F786-49CD-92A3-543F7332A683}" destId="{F2796A30-4BA6-4579-B872-55030DC8751B}" srcOrd="2" destOrd="0" presId="urn:microsoft.com/office/officeart/2005/8/layout/matrix1"/>
    <dgm:cxn modelId="{8D35CBFC-D87A-4451-999F-30D38D6E0B6C}" type="presParOf" srcId="{4707B2A0-F786-49CD-92A3-543F7332A683}" destId="{59C753EF-0842-45C9-8FA4-7A0668040A7A}" srcOrd="3" destOrd="0" presId="urn:microsoft.com/office/officeart/2005/8/layout/matrix1"/>
    <dgm:cxn modelId="{66B5FC47-7971-4038-8082-F312A37E17D0}" type="presParOf" srcId="{4707B2A0-F786-49CD-92A3-543F7332A683}" destId="{D2EE4A69-F86E-44DB-8DC2-05CF8482E115}" srcOrd="4" destOrd="0" presId="urn:microsoft.com/office/officeart/2005/8/layout/matrix1"/>
    <dgm:cxn modelId="{E5FC856A-9A08-4696-B435-DE4B98DDE8B2}" type="presParOf" srcId="{4707B2A0-F786-49CD-92A3-543F7332A683}" destId="{B8E3EB5F-FD04-4587-8811-F896BB860A24}" srcOrd="5" destOrd="0" presId="urn:microsoft.com/office/officeart/2005/8/layout/matrix1"/>
    <dgm:cxn modelId="{426C0DBE-0D82-4FC3-B3A5-45CFF0AA2642}" type="presParOf" srcId="{4707B2A0-F786-49CD-92A3-543F7332A683}" destId="{D2422CFC-64A5-4E24-9F46-1CDA73C5BF6F}" srcOrd="6" destOrd="0" presId="urn:microsoft.com/office/officeart/2005/8/layout/matrix1"/>
    <dgm:cxn modelId="{2E02F08C-4D76-460F-B912-FBA3894703E7}" type="presParOf" srcId="{4707B2A0-F786-49CD-92A3-543F7332A683}" destId="{C4C1511B-EED0-40ED-A51F-1F1A3149B7DE}" srcOrd="7" destOrd="0" presId="urn:microsoft.com/office/officeart/2005/8/layout/matrix1"/>
    <dgm:cxn modelId="{768D1956-ACAA-4807-9CA1-3997E81F06FC}" type="presParOf" srcId="{3D84F452-8213-417D-885C-5881409592A6}" destId="{961D8291-A1AA-439C-9B5B-62F2FD2E034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2D8D7-2B80-4A0D-A025-11B752BD8841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Educating for </a:t>
          </a:r>
          <a:r>
            <a:rPr lang="en-US" sz="2400" b="1" kern="1200" dirty="0"/>
            <a:t>Wisdom, Knowledge and Skills</a:t>
          </a:r>
        </a:p>
      </dsp:txBody>
      <dsp:txXfrm rot="5400000">
        <a:off x="0" y="0"/>
        <a:ext cx="3048000" cy="1524000"/>
      </dsp:txXfrm>
    </dsp:sp>
    <dsp:sp modelId="{F2796A30-4BA6-4579-B872-55030DC8751B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Educating for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Hope and Aspiration</a:t>
          </a:r>
        </a:p>
      </dsp:txBody>
      <dsp:txXfrm>
        <a:off x="3048000" y="0"/>
        <a:ext cx="3048000" cy="1524000"/>
      </dsp:txXfrm>
    </dsp:sp>
    <dsp:sp modelId="{D2EE4A69-F86E-44DB-8DC2-05CF8482E11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Educating for </a:t>
          </a:r>
          <a:r>
            <a:rPr lang="en-US" sz="2400" b="1" kern="1200" dirty="0"/>
            <a:t>Community and Living Well Together</a:t>
          </a:r>
        </a:p>
      </dsp:txBody>
      <dsp:txXfrm rot="10800000">
        <a:off x="0" y="2539999"/>
        <a:ext cx="3048000" cy="1524000"/>
      </dsp:txXfrm>
    </dsp:sp>
    <dsp:sp modelId="{D2422CFC-64A5-4E24-9F46-1CDA73C5BF6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Educating for </a:t>
          </a:r>
          <a:r>
            <a:rPr lang="en-US" sz="2400" b="1" kern="1200" dirty="0"/>
            <a:t>Dignity and Respect </a:t>
          </a:r>
        </a:p>
      </dsp:txBody>
      <dsp:txXfrm rot="-5400000">
        <a:off x="3048000" y="2539999"/>
        <a:ext cx="3048000" cy="1524000"/>
      </dsp:txXfrm>
    </dsp:sp>
    <dsp:sp modelId="{961D8291-A1AA-439C-9B5B-62F2FD2E034E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‘Life in all its fullness’</a:t>
          </a: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069B6-6BF8-4BD3-A910-442AF8CD518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B25B1-25B8-4623-8F1D-B0428E87F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6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5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15EC6-5745-4080-9F09-022E2C9CF4B9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461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05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78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56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0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76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dirty="0">
              <a:solidFill>
                <a:srgbClr val="1F487C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AD404-CA95-425B-8C0D-F2B08FDF2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56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2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2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BB25B1-25B8-4623-8F1D-B0428E87FB8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62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54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02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B25B1-25B8-4623-8F1D-B0428E87F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6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3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23B7300-DE61-489E-8384-5A500DD3BD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2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92C6516-1515-40D4-B994-1949D614E8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83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5CCF-45A9-D247-9898-8F48A86B9C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8AF9-AA14-6E48-A5C4-AA23209147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5"/>
            <a:ext cx="9143999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ofE logo HIGH R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404813"/>
            <a:ext cx="16986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mailto:Claire.hudson@bathwells.Anglican.org" TargetMode="External"/><Relationship Id="rId4" Type="http://schemas.openxmlformats.org/officeDocument/2006/relationships/hyperlink" Target="mailto:Karen.sancto@bathwells.Anglican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orpusimmobiliserrantemanimum.blogspot.com/p/feast-days-saints.html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612" y="1880891"/>
            <a:ext cx="7772400" cy="7129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Church School Governance –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106" y="5658001"/>
            <a:ext cx="7739788" cy="4381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000" dirty="0">
                <a:solidFill>
                  <a:schemeClr val="bg1"/>
                </a:solidFill>
              </a:rPr>
              <a:t>Karen Sancto – January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C225F-A3C2-49E6-82CA-9131E9CE7919}"/>
              </a:ext>
            </a:extLst>
          </p:cNvPr>
          <p:cNvSpPr/>
          <p:nvPr/>
        </p:nvSpPr>
        <p:spPr>
          <a:xfrm>
            <a:off x="4429262" y="320983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General guidance for the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Please amend your name details so we know how to address you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have any questions, please type them in to the chat box whilst in main meeting space (not breakout rooms)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Please mute your microphone once we start, but feel free to keep it on now.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69BAB-4993-4E39-BD87-B94A028FC5CC}"/>
              </a:ext>
            </a:extLst>
          </p:cNvPr>
          <p:cNvSpPr/>
          <p:nvPr/>
        </p:nvSpPr>
        <p:spPr>
          <a:xfrm>
            <a:off x="752612" y="433685"/>
            <a:ext cx="2920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6039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195836" y="2385289"/>
            <a:ext cx="2661660" cy="2051823"/>
          </a:xfrm>
          <a:prstGeom prst="hexagon">
            <a:avLst/>
          </a:prstGeom>
          <a:noFill/>
          <a:ln>
            <a:solidFill>
              <a:srgbClr val="004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xagon 4"/>
          <p:cNvSpPr/>
          <p:nvPr/>
        </p:nvSpPr>
        <p:spPr>
          <a:xfrm>
            <a:off x="3275855" y="191580"/>
            <a:ext cx="2376264" cy="1962877"/>
          </a:xfrm>
          <a:prstGeom prst="hexagon">
            <a:avLst/>
          </a:prstGeom>
          <a:solidFill>
            <a:srgbClr val="780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/>
          <p:cNvSpPr/>
          <p:nvPr/>
        </p:nvSpPr>
        <p:spPr>
          <a:xfrm>
            <a:off x="6156176" y="4064409"/>
            <a:ext cx="2755962" cy="2160240"/>
          </a:xfrm>
          <a:prstGeom prst="hexagon">
            <a:avLst/>
          </a:prstGeom>
          <a:solidFill>
            <a:srgbClr val="E89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/>
          <p:cNvSpPr/>
          <p:nvPr/>
        </p:nvSpPr>
        <p:spPr>
          <a:xfrm>
            <a:off x="3275855" y="4667944"/>
            <a:ext cx="2523425" cy="2076452"/>
          </a:xfrm>
          <a:prstGeom prst="hexagon">
            <a:avLst/>
          </a:prstGeom>
          <a:solidFill>
            <a:srgbClr val="8C6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190160" y="1173019"/>
            <a:ext cx="2520280" cy="2246770"/>
          </a:xfrm>
          <a:prstGeom prst="hexagon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Hexagon 9"/>
          <p:cNvSpPr/>
          <p:nvPr/>
        </p:nvSpPr>
        <p:spPr>
          <a:xfrm>
            <a:off x="172716" y="4148906"/>
            <a:ext cx="2666224" cy="2207444"/>
          </a:xfrm>
          <a:prstGeom prst="hexagon">
            <a:avLst/>
          </a:prstGeom>
          <a:solidFill>
            <a:srgbClr val="AF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576" y="1412776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Strand 7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Religious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5896" y="191580"/>
            <a:ext cx="2016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2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Wisdom, Knowledge, Skills</a:t>
            </a:r>
          </a:p>
        </p:txBody>
      </p:sp>
      <p:sp>
        <p:nvSpPr>
          <p:cNvPr id="13" name="Hexagon 12"/>
          <p:cNvSpPr/>
          <p:nvPr/>
        </p:nvSpPr>
        <p:spPr>
          <a:xfrm>
            <a:off x="6012160" y="1187323"/>
            <a:ext cx="2808312" cy="2327989"/>
          </a:xfrm>
          <a:prstGeom prst="hexagon">
            <a:avLst/>
          </a:prstGeom>
          <a:solidFill>
            <a:srgbClr val="004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32239" y="1173020"/>
            <a:ext cx="2570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Strand 3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Hope, Aspiration, Courageous advocacy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896" y="2564904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  Strand 1</a:t>
            </a:r>
          </a:p>
          <a:p>
            <a:r>
              <a:rPr lang="en-GB" sz="2800" dirty="0">
                <a:latin typeface="Calibri" panose="020F0502020204030204" pitchFamily="34" charset="0"/>
              </a:rPr>
              <a:t>Vision and Leadership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1" y="4148906"/>
            <a:ext cx="2358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4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Community and Living Well Together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897" y="4780012"/>
            <a:ext cx="18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5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Dignity and Respect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4148906"/>
            <a:ext cx="1910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  Strand 6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Collective Worship</a:t>
            </a:r>
          </a:p>
        </p:txBody>
      </p:sp>
    </p:spTree>
    <p:extLst>
      <p:ext uri="{BB962C8B-B14F-4D97-AF65-F5344CB8AC3E}">
        <p14:creationId xmlns:p14="http://schemas.microsoft.com/office/powerpoint/2010/main" val="488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886700" cy="1600200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Your role in SIAMS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46C116-871D-423A-9086-AC8842D91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9513" t="18441" r="11474" b="4887"/>
          <a:stretch/>
        </p:blipFill>
        <p:spPr>
          <a:xfrm rot="1002520">
            <a:off x="5196482" y="1612519"/>
            <a:ext cx="3657600" cy="2661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653701"/>
            <a:ext cx="4268489" cy="4616915"/>
          </a:xfrm>
        </p:spPr>
        <p:txBody>
          <a:bodyPr>
            <a:noAutofit/>
          </a:bodyPr>
          <a:lstStyle/>
          <a:p>
            <a:r>
              <a:rPr lang="en-GB" sz="2400" dirty="0"/>
              <a:t>What does your SIAMS report say?</a:t>
            </a:r>
            <a:endParaRPr lang="en-GB" sz="1200" dirty="0"/>
          </a:p>
          <a:p>
            <a:endParaRPr lang="en-GB" sz="1200" dirty="0"/>
          </a:p>
          <a:p>
            <a:r>
              <a:rPr lang="en-GB" sz="2400" dirty="0"/>
              <a:t>Choose one of your developmental points in your last SIAMS inspection report. How has this developed?</a:t>
            </a:r>
          </a:p>
          <a:p>
            <a:endParaRPr lang="en-GB" sz="1200" dirty="0"/>
          </a:p>
          <a:p>
            <a:r>
              <a:rPr lang="en-GB" sz="2400" dirty="0"/>
              <a:t>Think about provision AND impact.</a:t>
            </a:r>
          </a:p>
          <a:p>
            <a:endParaRPr lang="en-GB" sz="1200" dirty="0"/>
          </a:p>
          <a:p>
            <a:r>
              <a:rPr lang="en-GB" sz="2400" dirty="0"/>
              <a:t>Feed back general thoughts or questions.</a:t>
            </a:r>
          </a:p>
        </p:txBody>
      </p:sp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18C9332-90BE-4570-9AF2-7E5AD0347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4439">
            <a:off x="5021639" y="3518269"/>
            <a:ext cx="3282217" cy="24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3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Hopes and Dreams!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600" y="1979999"/>
            <a:ext cx="7840800" cy="4098071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How do you know you’re making a difference?</a:t>
            </a:r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How can you support?</a:t>
            </a:r>
          </a:p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How can you challenge?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81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Questions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32A272-13FE-45C1-846A-628C2DD997F1}"/>
              </a:ext>
            </a:extLst>
          </p:cNvPr>
          <p:cNvSpPr txBox="1">
            <a:spLocks/>
          </p:cNvSpPr>
          <p:nvPr/>
        </p:nvSpPr>
        <p:spPr>
          <a:xfrm>
            <a:off x="872400" y="3676650"/>
            <a:ext cx="7772400" cy="2461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Support</a:t>
            </a:r>
          </a:p>
          <a:p>
            <a:pPr lvl="0" algn="l">
              <a:spcBef>
                <a:spcPts val="1000"/>
              </a:spcBef>
            </a:pPr>
            <a:r>
              <a:rPr lang="en-US" sz="2800" dirty="0">
                <a:solidFill>
                  <a:srgbClr val="78A22F"/>
                </a:solidFill>
                <a:latin typeface="Calibri" panose="020F0502020204030204"/>
                <a:ea typeface="+mn-ea"/>
                <a:cs typeface="+mn-cs"/>
              </a:rPr>
              <a:t>•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Adviser email addresses on the website and you have Jan’s email.</a:t>
            </a:r>
          </a:p>
          <a:p>
            <a:pPr lvl="0" algn="l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Karen.sancto@bathwells.anglican.org</a:t>
            </a:r>
            <a:endParaRPr lang="en-US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lvl="0" algn="l"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Claire.hudson@bathwells.anglican.org</a:t>
            </a:r>
            <a:endParaRPr lang="en-US" sz="2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C5BA6D-364B-446E-B571-C08F6C7040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091" y="1752600"/>
            <a:ext cx="1428750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B270D-A41D-498E-9CBE-AAA9E5A1EE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294" y="1752600"/>
            <a:ext cx="1426588" cy="142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9588BC-7CA2-4DEA-978B-4935EEABF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277" y="1752600"/>
            <a:ext cx="1426588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886700" cy="1600200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Prayer of commission</a:t>
            </a:r>
          </a:p>
        </p:txBody>
      </p:sp>
      <p:pic>
        <p:nvPicPr>
          <p:cNvPr id="6" name="Content Placeholder 5" descr="A close up of a lamp&#10;&#10;Description automatically generated">
            <a:extLst>
              <a:ext uri="{FF2B5EF4-FFF2-40B4-BE49-F238E27FC236}">
                <a16:creationId xmlns:a16="http://schemas.microsoft.com/office/drawing/2014/main" id="{232D0F02-65B3-436E-9CC2-AF0B073E9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1369" y="457200"/>
            <a:ext cx="1375172" cy="1600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458" y="2266950"/>
            <a:ext cx="7886701" cy="415290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We thank you Lord for all those here today and pray for them in their role in governance.</a:t>
            </a:r>
          </a:p>
          <a:p>
            <a:r>
              <a:rPr lang="en-GB" sz="2800" dirty="0"/>
              <a:t>May you guide them and give them wisdom in all their decision–making.</a:t>
            </a:r>
          </a:p>
          <a:p>
            <a:r>
              <a:rPr lang="en-GB" sz="2800" dirty="0"/>
              <a:t>May you give them hope and aspiration for the children, young people, staff, governors, families and communities.</a:t>
            </a:r>
          </a:p>
          <a:p>
            <a:r>
              <a:rPr lang="en-GB" sz="2800" dirty="0"/>
              <a:t>May you bless them as they serve the communities in their care.</a:t>
            </a:r>
          </a:p>
          <a:p>
            <a:r>
              <a:rPr lang="en-GB" sz="2800" dirty="0"/>
              <a:t>May you empower them to nurture respect within their school contexts.</a:t>
            </a:r>
          </a:p>
          <a:p>
            <a:r>
              <a:rPr lang="en-GB" sz="2800" dirty="0"/>
              <a:t>We send them out in the power and love of your name.</a:t>
            </a:r>
          </a:p>
          <a:p>
            <a:r>
              <a:rPr lang="en-GB" sz="2800" dirty="0"/>
              <a:t>Amen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12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784950"/>
          </a:xfrm>
        </p:spPr>
        <p:txBody>
          <a:bodyPr anchor="t">
            <a:normAutofit fontScale="90000"/>
          </a:bodyPr>
          <a:lstStyle/>
          <a:p>
            <a: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Thank you!</a:t>
            </a:r>
            <a:br>
              <a:rPr lang="en-US" sz="5000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</a:br>
            <a:endParaRPr lang="en-US" sz="5000" dirty="0">
              <a:solidFill>
                <a:schemeClr val="bg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37E6FC0-5D6B-4C77-853B-AA2AE47509D3}"/>
              </a:ext>
            </a:extLst>
          </p:cNvPr>
          <p:cNvSpPr txBox="1">
            <a:spLocks/>
          </p:cNvSpPr>
          <p:nvPr/>
        </p:nvSpPr>
        <p:spPr>
          <a:xfrm>
            <a:off x="1143000" y="1714500"/>
            <a:ext cx="6858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You will have received an email with a link to the following:</a:t>
            </a:r>
          </a:p>
          <a:p>
            <a:pPr algn="l"/>
            <a:endParaRPr lang="en-US" sz="3300">
              <a:solidFill>
                <a:schemeClr val="bg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Feedback form – we would really like to hear what you think of our training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The power-point slides used in this session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Any resources referred to in this session </a:t>
            </a:r>
          </a:p>
          <a:p>
            <a:pPr algn="l"/>
            <a:endParaRPr lang="en-US" sz="3300">
              <a:solidFill>
                <a:schemeClr val="bg1"/>
              </a:solidFill>
            </a:endParaRPr>
          </a:p>
          <a:p>
            <a:pPr algn="l"/>
            <a:r>
              <a:rPr lang="en-US" sz="3300">
                <a:solidFill>
                  <a:schemeClr val="bg1"/>
                </a:solidFill>
              </a:rPr>
              <a:t>•     Further CPD opportunities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300">
                <a:solidFill>
                  <a:schemeClr val="bg1"/>
                </a:solidFill>
              </a:rPr>
              <a:t>Visit our website for more in</a:t>
            </a:r>
            <a:r>
              <a:rPr lang="en-US" sz="3300">
                <a:solidFill>
                  <a:schemeClr val="bg2"/>
                </a:solidFill>
              </a:rPr>
              <a:t>formation </a:t>
            </a:r>
            <a:r>
              <a:rPr lang="en-GB" sz="3300">
                <a:solidFill>
                  <a:schemeClr val="bg2"/>
                </a:solidFill>
              </a:rPr>
              <a:t>www.bathandwells.org.uk/supporting-children/</a:t>
            </a:r>
            <a:endParaRPr lang="en-US" sz="3300">
              <a:solidFill>
                <a:schemeClr val="bg2"/>
              </a:solidFill>
            </a:endParaRPr>
          </a:p>
          <a:p>
            <a:pPr algn="l"/>
            <a:endParaRPr lang="en-US" sz="320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7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605281"/>
            <a:ext cx="7772400" cy="44907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God of Community,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We look to you to inspire and empower us to live well together,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to invest generously in our relationships;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to contribute well to our communities;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to seek justice and grace for our neighbour;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to pursue activities and opportunities that help us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Not simply to succeed, but to flourish together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As we build your community here on earth.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mbria" charset="0"/>
                <a:cs typeface="Cambria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3462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Aims of the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2381250"/>
            <a:ext cx="7739788" cy="369682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 </a:t>
            </a:r>
            <a:r>
              <a:rPr lang="en-US" sz="3200" dirty="0"/>
              <a:t>To deepen your understanding of the core role of governance in a church school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</a:t>
            </a:r>
            <a:r>
              <a:rPr lang="en-US" sz="3200" dirty="0"/>
              <a:t>To develop confidence in your strategic role in this within your own school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 </a:t>
            </a:r>
            <a:r>
              <a:rPr lang="en-GB" sz="3200" dirty="0"/>
              <a:t>To go away with practical ways of embedding your Trust or school vision</a:t>
            </a:r>
            <a:endParaRPr lang="en-US" sz="3200" dirty="0"/>
          </a:p>
          <a:p>
            <a:pPr lvl="0" algn="l"/>
            <a:r>
              <a:rPr lang="en-US" sz="3200" dirty="0">
                <a:solidFill>
                  <a:srgbClr val="78A22F"/>
                </a:solidFill>
              </a:rPr>
              <a:t>• </a:t>
            </a:r>
            <a:r>
              <a:rPr lang="en-US" sz="3200" dirty="0">
                <a:solidFill>
                  <a:prstClr val="black"/>
                </a:solidFill>
              </a:rPr>
              <a:t>To enhance your knowledge and understanding of all matters SIAMS!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55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Life as a Foundation Governor so far …….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739788" cy="4098071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First round: Introductions – name, school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Second round: What have you achieved since the last session?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1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714202"/>
          </a:xfrm>
        </p:spPr>
        <p:txBody>
          <a:bodyPr/>
          <a:lstStyle/>
          <a:p>
            <a:br>
              <a:rPr lang="en-GB" sz="36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</a:br>
            <a:r>
              <a:rPr lang="en-GB" sz="3600" b="1" dirty="0">
                <a:solidFill>
                  <a:srgbClr val="78A22F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SIAMS: The single, overarching inspection question</a:t>
            </a:r>
            <a:endParaRPr lang="en-GB" b="1" dirty="0">
              <a:solidFill>
                <a:srgbClr val="78A22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516-1515-40D4-B994-1949D614E855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18657"/>
            <a:ext cx="2124105" cy="2012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65313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How effective is the school’s distinctive Christian vision, established and promoted by leadership at all levels, in enabling pupils and adults to flourish?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07944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 How effective is your school’s distinctive Christian vision?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979999"/>
            <a:ext cx="7928700" cy="4098071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rgbClr val="78A22F"/>
              </a:solidFill>
            </a:endParaRPr>
          </a:p>
          <a:p>
            <a:pPr algn="l"/>
            <a:r>
              <a:rPr lang="en-US" sz="3200" dirty="0"/>
              <a:t>What good governor questions, strategies or agenda items, would enable you to know if the school’s  vision is having any impact on pupils and adults flourishing?</a:t>
            </a:r>
          </a:p>
          <a:p>
            <a:pPr algn="l"/>
            <a:r>
              <a:rPr lang="en-US" sz="3200" dirty="0"/>
              <a:t>(Spokesperson to share 3)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57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8222" y="10103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23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388" y="2658342"/>
            <a:ext cx="18925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ethos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8271" y="2658342"/>
            <a:ext cx="266877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outcomes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88" y="3489337"/>
            <a:ext cx="5486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How do you define this for your school? </a:t>
            </a:r>
          </a:p>
          <a:p>
            <a:r>
              <a:rPr lang="en-GB" sz="1800" b="1" dirty="0"/>
              <a:t>(in a sentence…)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/>
              <a:t>Where does your ethos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/>
              <a:t>What are the commonalities and differences?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i="1" dirty="0"/>
              <a:t>What difference does it make to your lived reality?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0917" y="897456"/>
            <a:ext cx="4106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b="1" dirty="0"/>
              <a:t>What outcomes are you trying to improve?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i="1" dirty="0"/>
              <a:t>What are the pressures and challenges?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i="1" dirty="0"/>
              <a:t>Who defines this journey?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sz="1800" i="1" dirty="0"/>
              <a:t>What help could the Vision offer you?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83982" y="2566007"/>
            <a:ext cx="4274288" cy="923330"/>
            <a:chOff x="2083982" y="1708757"/>
            <a:chExt cx="4274288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2498652" y="1708757"/>
              <a:ext cx="3444948" cy="9233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/>
                <a:t>enhancing</a:t>
              </a:r>
            </a:p>
          </p:txBody>
        </p:sp>
        <p:cxnSp>
          <p:nvCxnSpPr>
            <p:cNvPr id="9" name="Straight Connector 8"/>
            <p:cNvCxnSpPr>
              <a:stCxn id="3" idx="3"/>
            </p:cNvCxnSpPr>
            <p:nvPr/>
          </p:nvCxnSpPr>
          <p:spPr>
            <a:xfrm flipV="1">
              <a:off x="2083982" y="2124256"/>
              <a:ext cx="414670" cy="1"/>
            </a:xfrm>
            <a:prstGeom prst="line">
              <a:avLst/>
            </a:prstGeom>
            <a:ln w="412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943600" y="2124257"/>
              <a:ext cx="414670" cy="1"/>
            </a:xfrm>
            <a:prstGeom prst="line">
              <a:avLst/>
            </a:prstGeom>
            <a:ln w="412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45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720000"/>
            <a:ext cx="7772400" cy="12599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How do </a:t>
            </a:r>
            <a:r>
              <a:rPr lang="en-US" sz="500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you embed </a:t>
            </a:r>
            <a:r>
              <a:rPr lang="en-US" sz="5000" dirty="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a good ethos </a:t>
            </a:r>
            <a:r>
              <a:rPr lang="en-US" sz="5000">
                <a:solidFill>
                  <a:srgbClr val="78A22F"/>
                </a:solidFill>
                <a:latin typeface="Cambria" charset="0"/>
                <a:ea typeface="Cambria" charset="0"/>
                <a:cs typeface="Cambria" charset="0"/>
              </a:rPr>
              <a:t>into governance?</a:t>
            </a:r>
            <a:endParaRPr lang="en-US" sz="5000" dirty="0">
              <a:solidFill>
                <a:srgbClr val="78A22F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200" y="2552700"/>
            <a:ext cx="8382000" cy="280035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>
                <a:solidFill>
                  <a:prstClr val="black"/>
                </a:solidFill>
              </a:rPr>
              <a:t> W</a:t>
            </a:r>
            <a:r>
              <a:rPr lang="en-US" sz="3200" dirty="0"/>
              <a:t>hat are the tensions for your governing body?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What enables a good governing ethos?</a:t>
            </a:r>
          </a:p>
          <a:p>
            <a:pPr algn="l"/>
            <a:r>
              <a:rPr lang="en-US" sz="3200" dirty="0">
                <a:solidFill>
                  <a:srgbClr val="78A22F"/>
                </a:solidFill>
              </a:rPr>
              <a:t>•</a:t>
            </a:r>
            <a:r>
              <a:rPr lang="en-US" sz="3200" dirty="0"/>
              <a:t> What prevents a good governing ethos?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Discuss for 10 minutes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C88F11-D9C1-4EAF-B04A-A8D1446B9C4C}"/>
              </a:ext>
            </a:extLst>
          </p:cNvPr>
          <p:cNvSpPr/>
          <p:nvPr/>
        </p:nvSpPr>
        <p:spPr>
          <a:xfrm rot="20629944">
            <a:off x="4573223" y="5029884"/>
            <a:ext cx="4488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Discussion opportunity</a:t>
            </a:r>
          </a:p>
        </p:txBody>
      </p:sp>
    </p:spTree>
    <p:extLst>
      <p:ext uri="{BB962C8B-B14F-4D97-AF65-F5344CB8AC3E}">
        <p14:creationId xmlns:p14="http://schemas.microsoft.com/office/powerpoint/2010/main" val="7461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owerpoint template 1 BLUE (Green inner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ide Pages">
  <a:themeElements>
    <a:clrScheme name="Custom 1">
      <a:dk1>
        <a:sysClr val="windowText" lastClr="000000"/>
      </a:dk1>
      <a:lt1>
        <a:sysClr val="window" lastClr="FFFFFF"/>
      </a:lt1>
      <a:dk2>
        <a:srgbClr val="4A2D72"/>
      </a:dk2>
      <a:lt2>
        <a:srgbClr val="973B8E"/>
      </a:lt2>
      <a:accent1>
        <a:srgbClr val="4A2D72"/>
      </a:accent1>
      <a:accent2>
        <a:srgbClr val="973B8E"/>
      </a:accent2>
      <a:accent3>
        <a:srgbClr val="4A2D72"/>
      </a:accent3>
      <a:accent4>
        <a:srgbClr val="973B8E"/>
      </a:accent4>
      <a:accent5>
        <a:srgbClr val="4A2D72"/>
      </a:accent5>
      <a:accent6>
        <a:srgbClr val="973B8E"/>
      </a:accent6>
      <a:hlink>
        <a:srgbClr val="4A2D72"/>
      </a:hlink>
      <a:folHlink>
        <a:srgbClr val="973B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fE ACED NS Header + Subheader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3CD10906DDA64280C8760C30AB4218" ma:contentTypeVersion="10" ma:contentTypeDescription="Create a new document." ma:contentTypeScope="" ma:versionID="52d4789ed48c13b03086c4e5ce6c477b">
  <xsd:schema xmlns:xsd="http://www.w3.org/2001/XMLSchema" xmlns:xs="http://www.w3.org/2001/XMLSchema" xmlns:p="http://schemas.microsoft.com/office/2006/metadata/properties" xmlns:ns3="1e1dddc4-9129-495d-a457-39ce7f70f493" targetNamespace="http://schemas.microsoft.com/office/2006/metadata/properties" ma:root="true" ma:fieldsID="d284854f8525f45bd3a7a258d617d7e0" ns3:_="">
    <xsd:import namespace="1e1dddc4-9129-495d-a457-39ce7f70f4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dddc4-9129-495d-a457-39ce7f70f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22C8F3-706C-4D38-A52E-6FB498929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dddc4-9129-495d-a457-39ce7f70f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1E2754-43CE-4718-BE69-177B12E81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65417-B9D7-4639-A72F-B61488B0653D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1e1dddc4-9129-495d-a457-39ce7f70f493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782</Words>
  <Application>Microsoft Office PowerPoint</Application>
  <PresentationFormat>On-screen Show (4:3)</PresentationFormat>
  <Paragraphs>115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Gill Sans MT</vt:lpstr>
      <vt:lpstr>Powerpoint template 1 BLUE (Green inner)</vt:lpstr>
      <vt:lpstr>Office Theme</vt:lpstr>
      <vt:lpstr>Inside Pages</vt:lpstr>
      <vt:lpstr>Office Theme</vt:lpstr>
      <vt:lpstr>Church School Governance – Part 2</vt:lpstr>
      <vt:lpstr>God of Community, We look to you to inspire and empower us to live well together, to invest generously in our relationships; to contribute well to our communities; to seek justice and grace for our neighbour; to pursue activities and opportunities that help us Not simply to succeed, but to flourish together As we build your community here on earth. Amen</vt:lpstr>
      <vt:lpstr>Aims of the session</vt:lpstr>
      <vt:lpstr>Life as a Foundation Governor so far …….</vt:lpstr>
      <vt:lpstr> SIAMS: The single, overarching inspection question</vt:lpstr>
      <vt:lpstr> How effective is your school’s distinctive Christian vision?</vt:lpstr>
      <vt:lpstr>PowerPoint Presentation</vt:lpstr>
      <vt:lpstr>PowerPoint Presentation</vt:lpstr>
      <vt:lpstr>How do you embed a good ethos into governance?</vt:lpstr>
      <vt:lpstr>PowerPoint Presentation</vt:lpstr>
      <vt:lpstr>Your role in SIAMS </vt:lpstr>
      <vt:lpstr>Hopes and Dreams!</vt:lpstr>
      <vt:lpstr>Questions</vt:lpstr>
      <vt:lpstr>Prayer of commission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Governance in a Church School – session 2</dc:title>
  <dc:creator>Karen Sancto</dc:creator>
  <cp:lastModifiedBy>Helen Garrett</cp:lastModifiedBy>
  <cp:revision>39</cp:revision>
  <dcterms:created xsi:type="dcterms:W3CDTF">2020-08-27T16:43:55Z</dcterms:created>
  <dcterms:modified xsi:type="dcterms:W3CDTF">2021-01-21T14:49:38Z</dcterms:modified>
</cp:coreProperties>
</file>