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7" r:id="rId3"/>
    <p:sldId id="261"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6E"/>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17E42-7EE8-4A61-A8B0-794C66372E4F}" v="3" dt="2022-01-11T11:24:37.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645" autoAdjust="0"/>
  </p:normalViewPr>
  <p:slideViewPr>
    <p:cSldViewPr snapToGrid="0" snapToObjects="1">
      <p:cViewPr varScale="1">
        <p:scale>
          <a:sx n="47" d="100"/>
          <a:sy n="47" d="100"/>
        </p:scale>
        <p:origin x="2438" y="48"/>
      </p:cViewPr>
      <p:guideLst>
        <p:guide orient="horz" pos="2160"/>
        <p:guide pos="53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DA89B-6800-4B82-9D0D-EFC5AB177F9D}" type="datetimeFigureOut">
              <a:rPr lang="en-GB" smtClean="0"/>
              <a:t>11/01/2022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12E1B-FB46-4622-894B-6EDF0A5EF123}" type="slidenum">
              <a:rPr lang="en-GB" smtClean="0"/>
              <a:t>‹#›</a:t>
            </a:fld>
            <a:endParaRPr lang="en-GB"/>
          </a:p>
        </p:txBody>
      </p:sp>
    </p:spTree>
    <p:extLst>
      <p:ext uri="{BB962C8B-B14F-4D97-AF65-F5344CB8AC3E}">
        <p14:creationId xmlns:p14="http://schemas.microsoft.com/office/powerpoint/2010/main" val="146868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handwells.org.uk/ministry-for-mission/discipleship/everyday-faith/dwelling-in-the-wor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want to know more about Dwelling in the Word and leading it in a variety of contexts, please contact Julia Hill – julia.hill@bathwells.anglican.org or 01749 685114.  The notes on the following slides are designed to help a leader who is new to this spiritual practice or as an aide memoire!</a:t>
            </a:r>
          </a:p>
          <a:p>
            <a:endParaRPr lang="en-GB" dirty="0"/>
          </a:p>
          <a:p>
            <a:r>
              <a:rPr lang="en-GB" dirty="0"/>
              <a:t>On the website </a:t>
            </a:r>
            <a:r>
              <a:rPr lang="en-GB" dirty="0">
                <a:hlinkClick r:id="rId3"/>
              </a:rPr>
              <a:t>Bath and Wells Diocese | Dwelling in the Word</a:t>
            </a:r>
            <a:r>
              <a:rPr lang="en-GB" dirty="0"/>
              <a:t> there is more information and a couple of videos – one introducing this year’s passage and another reflecting on using Dwelling in the Word with a parish during a year.  There is also a printable leaflet containing the passage, prayers and instructions.</a:t>
            </a:r>
          </a:p>
          <a:p>
            <a:endParaRPr lang="en-GB" dirty="0"/>
          </a:p>
          <a:p>
            <a:endParaRPr lang="en-GB" dirty="0"/>
          </a:p>
        </p:txBody>
      </p:sp>
      <p:sp>
        <p:nvSpPr>
          <p:cNvPr id="4" name="Slide Number Placeholder 3"/>
          <p:cNvSpPr>
            <a:spLocks noGrp="1"/>
          </p:cNvSpPr>
          <p:nvPr>
            <p:ph type="sldNum" sz="quarter" idx="5"/>
          </p:nvPr>
        </p:nvSpPr>
        <p:spPr/>
        <p:txBody>
          <a:bodyPr/>
          <a:lstStyle/>
          <a:p>
            <a:fld id="{86412E1B-FB46-4622-894B-6EDF0A5EF123}" type="slidenum">
              <a:rPr lang="en-GB" smtClean="0"/>
              <a:t>1</a:t>
            </a:fld>
            <a:endParaRPr lang="en-GB"/>
          </a:p>
        </p:txBody>
      </p:sp>
    </p:spTree>
    <p:extLst>
      <p:ext uri="{BB962C8B-B14F-4D97-AF65-F5344CB8AC3E}">
        <p14:creationId xmlns:p14="http://schemas.microsoft.com/office/powerpoint/2010/main" val="189707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Brief overview of what you’re going to be doing – helps to orientate people.  Also ask someone to be ready to read the passage the 2</a:t>
            </a:r>
            <a:r>
              <a:rPr lang="en-GB" baseline="30000" dirty="0"/>
              <a:t>nd</a:t>
            </a:r>
            <a:r>
              <a:rPr lang="en-GB" dirty="0"/>
              <a:t> time – ideally someone contrasting with the leader in terms of gender, age, lay/ordained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Supplementary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will hear the passage twice – sometimes people have only relaxed enough to listen by the 2</a:t>
            </a:r>
            <a:r>
              <a:rPr lang="en-GB" baseline="30000" dirty="0"/>
              <a:t>nd</a:t>
            </a:r>
            <a:r>
              <a:rPr lang="en-GB" dirty="0"/>
              <a:t> reading.</a:t>
            </a:r>
          </a:p>
          <a:p>
            <a:pPr marL="171450" indent="-171450">
              <a:buFont typeface="Arial" panose="020B0604020202020204" pitchFamily="34" charset="0"/>
              <a:buChar char="•"/>
            </a:pPr>
            <a:r>
              <a:rPr lang="en-GB" dirty="0"/>
              <a:t>Simply notice where your attention is drawn – to a word or phrase, something interesting, surprising, disturbing, something you’d like to know more about etc.  This isn’t about analysing the text – there are other places to do that – it is about allowing your attention to be drawn wherever the Holy Spirit prompts you.</a:t>
            </a:r>
          </a:p>
          <a:p>
            <a:pPr marL="171450" indent="-171450">
              <a:buFont typeface="Arial" panose="020B0604020202020204" pitchFamily="34" charset="0"/>
              <a:buChar char="•"/>
            </a:pPr>
            <a:r>
              <a:rPr lang="en-GB" dirty="0"/>
              <a:t>After hearing the passage twice – you will go into pairs (ideally with a ‘friendly looking stranger’) and tell each other what you noticed in the passage today.  Just listen to each other – no need to comment, correct or elaborate even if you are tempted to.  Listen carefully because your next job will be to report back on what your partner has noticed, not what you noticed.  If it helps to make a note then do so – it’s not a memory test.</a:t>
            </a:r>
          </a:p>
          <a:p>
            <a:pPr marL="171450" indent="-171450">
              <a:buFont typeface="Arial" panose="020B0604020202020204" pitchFamily="34" charset="0"/>
              <a:buChar char="•"/>
            </a:pPr>
            <a:r>
              <a:rPr lang="en-GB" dirty="0"/>
              <a:t>If the group is large (e.g. more than 12?) then after listening in pairs, people will go into 4s and tell their new pair what their partner noticed.</a:t>
            </a:r>
          </a:p>
          <a:p>
            <a:pPr marL="628650" lvl="1" indent="-171450">
              <a:buFont typeface="Arial" panose="020B0604020202020204" pitchFamily="34" charset="0"/>
              <a:buChar char="•"/>
            </a:pPr>
            <a:r>
              <a:rPr lang="en-GB" dirty="0"/>
              <a:t>If it’s a smaller group then there might be time to hear each person report back to the whole group on what their partner said</a:t>
            </a:r>
          </a:p>
          <a:p>
            <a:pPr marL="628650" lvl="1" indent="-171450">
              <a:buFont typeface="Arial" panose="020B0604020202020204" pitchFamily="34" charset="0"/>
              <a:buChar char="•"/>
            </a:pPr>
            <a:r>
              <a:rPr lang="en-GB" dirty="0"/>
              <a:t>With the larger group, when you come back together it’s nice to hear from a couple of people what their partner said</a:t>
            </a:r>
          </a:p>
          <a:p>
            <a:endParaRPr lang="en-GB" dirty="0"/>
          </a:p>
          <a:p>
            <a:r>
              <a:rPr lang="en-GB" dirty="0"/>
              <a:t>Taking a moment to pause and gather people before sharing the prayer can make a significant difference to people’s readiness to dwell together.</a:t>
            </a:r>
          </a:p>
          <a:p>
            <a:endParaRPr lang="en-GB" dirty="0"/>
          </a:p>
          <a:p>
            <a:r>
              <a:rPr lang="en-GB" dirty="0"/>
              <a:t>If you are online then perhaps ask people to mute and join in.  The prayer is in couplets and it works well to pause briefly between couplets.</a:t>
            </a:r>
          </a:p>
        </p:txBody>
      </p:sp>
      <p:sp>
        <p:nvSpPr>
          <p:cNvPr id="4" name="Slide Number Placeholder 3"/>
          <p:cNvSpPr>
            <a:spLocks noGrp="1"/>
          </p:cNvSpPr>
          <p:nvPr>
            <p:ph type="sldNum" sz="quarter" idx="5"/>
          </p:nvPr>
        </p:nvSpPr>
        <p:spPr/>
        <p:txBody>
          <a:bodyPr/>
          <a:lstStyle/>
          <a:p>
            <a:fld id="{86412E1B-FB46-4622-894B-6EDF0A5EF123}" type="slidenum">
              <a:rPr lang="en-GB" smtClean="0"/>
              <a:t>2</a:t>
            </a:fld>
            <a:endParaRPr lang="en-GB"/>
          </a:p>
        </p:txBody>
      </p:sp>
    </p:spTree>
    <p:extLst>
      <p:ext uri="{BB962C8B-B14F-4D97-AF65-F5344CB8AC3E}">
        <p14:creationId xmlns:p14="http://schemas.microsoft.com/office/powerpoint/2010/main" val="342589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a moment to pause and gather people before sharing the prayer can make a significant difference to people’s readiness to dwell together.</a:t>
            </a:r>
          </a:p>
          <a:p>
            <a:endParaRPr lang="en-GB" dirty="0"/>
          </a:p>
          <a:p>
            <a:r>
              <a:rPr lang="en-GB" dirty="0"/>
              <a:t>The prayer is in couplets and it works well to pause briefly between couplets or you can ask them to join in with ‘may we….’ lines – lots of options.</a:t>
            </a:r>
          </a:p>
        </p:txBody>
      </p:sp>
      <p:sp>
        <p:nvSpPr>
          <p:cNvPr id="4" name="Slide Number Placeholder 3"/>
          <p:cNvSpPr>
            <a:spLocks noGrp="1"/>
          </p:cNvSpPr>
          <p:nvPr>
            <p:ph type="sldNum" sz="quarter" idx="5"/>
          </p:nvPr>
        </p:nvSpPr>
        <p:spPr/>
        <p:txBody>
          <a:bodyPr/>
          <a:lstStyle/>
          <a:p>
            <a:fld id="{86412E1B-FB46-4622-894B-6EDF0A5EF123}" type="slidenum">
              <a:rPr lang="en-GB" smtClean="0"/>
              <a:t>3</a:t>
            </a:fld>
            <a:endParaRPr lang="en-GB"/>
          </a:p>
        </p:txBody>
      </p:sp>
    </p:spTree>
    <p:extLst>
      <p:ext uri="{BB962C8B-B14F-4D97-AF65-F5344CB8AC3E}">
        <p14:creationId xmlns:p14="http://schemas.microsoft.com/office/powerpoint/2010/main" val="168502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online, it can be helpful either to ensure people have their Bible handy or have taken a note of the text so that when they go into pairs they can remember which things did strike them!</a:t>
            </a:r>
          </a:p>
          <a:p>
            <a:endParaRPr lang="en-GB" dirty="0"/>
          </a:p>
          <a:p>
            <a:r>
              <a:rPr lang="en-GB" dirty="0"/>
              <a:t>The passage is read slowly, twice.</a:t>
            </a:r>
          </a:p>
          <a:p>
            <a:endParaRPr lang="en-GB" dirty="0"/>
          </a:p>
          <a:p>
            <a:r>
              <a:rPr lang="en-GB" dirty="0"/>
              <a:t>Remind people of the instructions – listening without interruption, can take notes, just a word or phrase is enough – then get them to find pairs (Or put them into pairs online)</a:t>
            </a:r>
          </a:p>
          <a:p>
            <a:endParaRPr lang="en-GB" dirty="0"/>
          </a:p>
          <a:p>
            <a:r>
              <a:rPr lang="en-GB" dirty="0"/>
              <a:t>Give them a time limit – e.g. 4 mins for pairs, 6 mins for 4s – depending on the time available.  If you are giving them a very short amount of time, warn them that they only have time for headlines.  If you are online and need any guidance on the easiest way to put people into pairs then 4s, contact Julia Hill.</a:t>
            </a:r>
          </a:p>
        </p:txBody>
      </p:sp>
      <p:sp>
        <p:nvSpPr>
          <p:cNvPr id="4" name="Slide Number Placeholder 3"/>
          <p:cNvSpPr>
            <a:spLocks noGrp="1"/>
          </p:cNvSpPr>
          <p:nvPr>
            <p:ph type="sldNum" sz="quarter" idx="5"/>
          </p:nvPr>
        </p:nvSpPr>
        <p:spPr/>
        <p:txBody>
          <a:bodyPr/>
          <a:lstStyle/>
          <a:p>
            <a:fld id="{86412E1B-FB46-4622-894B-6EDF0A5EF123}" type="slidenum">
              <a:rPr lang="en-GB" smtClean="0"/>
              <a:t>4</a:t>
            </a:fld>
            <a:endParaRPr lang="en-GB"/>
          </a:p>
        </p:txBody>
      </p:sp>
    </p:spTree>
    <p:extLst>
      <p:ext uri="{BB962C8B-B14F-4D97-AF65-F5344CB8AC3E}">
        <p14:creationId xmlns:p14="http://schemas.microsoft.com/office/powerpoint/2010/main" val="310993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in a small group, you will have heard back from everyone into the larger group.</a:t>
            </a:r>
          </a:p>
          <a:p>
            <a:endParaRPr lang="en-GB" dirty="0"/>
          </a:p>
          <a:p>
            <a:r>
              <a:rPr lang="en-GB" dirty="0"/>
              <a:t>The leader might like to notice any themes that have emerged – or not!</a:t>
            </a:r>
          </a:p>
          <a:p>
            <a:endParaRPr lang="en-GB" dirty="0"/>
          </a:p>
          <a:p>
            <a:r>
              <a:rPr lang="en-GB" dirty="0"/>
              <a:t>If you have been in 2s &gt; 4s then it’s sometimes nice to round off by hearing a couple of reflections from people (about what their PARTNER said) or reflections on the experience of Dwelling in the Word – especially if it’s new to people.</a:t>
            </a:r>
          </a:p>
          <a:p>
            <a:endParaRPr lang="en-GB" dirty="0"/>
          </a:p>
          <a:p>
            <a:r>
              <a:rPr lang="en-GB" dirty="0"/>
              <a:t>Then closing prayer – this one or you might like just to pray in the light of what has emerged.</a:t>
            </a:r>
          </a:p>
        </p:txBody>
      </p:sp>
      <p:sp>
        <p:nvSpPr>
          <p:cNvPr id="4" name="Slide Number Placeholder 3"/>
          <p:cNvSpPr>
            <a:spLocks noGrp="1"/>
          </p:cNvSpPr>
          <p:nvPr>
            <p:ph type="sldNum" sz="quarter" idx="5"/>
          </p:nvPr>
        </p:nvSpPr>
        <p:spPr/>
        <p:txBody>
          <a:bodyPr/>
          <a:lstStyle/>
          <a:p>
            <a:fld id="{86412E1B-FB46-4622-894B-6EDF0A5EF123}" type="slidenum">
              <a:rPr lang="en-GB" smtClean="0"/>
              <a:t>5</a:t>
            </a:fld>
            <a:endParaRPr lang="en-GB"/>
          </a:p>
        </p:txBody>
      </p:sp>
    </p:spTree>
    <p:extLst>
      <p:ext uri="{BB962C8B-B14F-4D97-AF65-F5344CB8AC3E}">
        <p14:creationId xmlns:p14="http://schemas.microsoft.com/office/powerpoint/2010/main" val="195694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1/11/2022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620000"/>
            <a:ext cx="7772400" cy="2387600"/>
          </a:xfrm>
        </p:spPr>
        <p:txBody>
          <a:bodyPr>
            <a:normAutofit/>
          </a:bodyPr>
          <a:lstStyle/>
          <a:p>
            <a:pPr algn="l"/>
            <a:r>
              <a:rPr lang="en-US" sz="5000" dirty="0">
                <a:solidFill>
                  <a:srgbClr val="004990"/>
                </a:solidFill>
                <a:latin typeface="Cambria" charset="0"/>
                <a:ea typeface="Cambria" charset="0"/>
              </a:rPr>
              <a:t>Dwelling</a:t>
            </a:r>
            <a:r>
              <a:rPr lang="en-US" sz="4800" dirty="0">
                <a:solidFill>
                  <a:srgbClr val="004990"/>
                </a:solidFill>
                <a:latin typeface="Cambria" charset="0"/>
                <a:ea typeface="Cambria" charset="0"/>
                <a:cs typeface="Cambria" charset="0"/>
              </a:rPr>
              <a:t> </a:t>
            </a:r>
            <a:r>
              <a:rPr lang="en-US" sz="5000" dirty="0">
                <a:solidFill>
                  <a:srgbClr val="004990"/>
                </a:solidFill>
                <a:latin typeface="Cambria" charset="0"/>
                <a:ea typeface="Cambria" charset="0"/>
              </a:rPr>
              <a:t>in the Word 2022</a:t>
            </a:r>
          </a:p>
        </p:txBody>
      </p:sp>
      <p:sp>
        <p:nvSpPr>
          <p:cNvPr id="3" name="Subtitle 2"/>
          <p:cNvSpPr>
            <a:spLocks noGrp="1"/>
          </p:cNvSpPr>
          <p:nvPr>
            <p:ph type="subTitle" idx="1"/>
          </p:nvPr>
        </p:nvSpPr>
        <p:spPr>
          <a:xfrm>
            <a:off x="720000" y="4500000"/>
            <a:ext cx="7739788" cy="1655762"/>
          </a:xfrm>
        </p:spPr>
        <p:txBody>
          <a:bodyPr>
            <a:normAutofit/>
          </a:bodyPr>
          <a:lstStyle/>
          <a:p>
            <a:pPr algn="l"/>
            <a:r>
              <a:rPr lang="en-US" sz="3000" dirty="0">
                <a:solidFill>
                  <a:srgbClr val="004990"/>
                </a:solidFill>
              </a:rPr>
              <a:t>Philippians 4. 4-13</a:t>
            </a:r>
          </a:p>
        </p:txBody>
      </p:sp>
      <p:pic>
        <p:nvPicPr>
          <p:cNvPr id="5" name="Picture 4" descr="A picture containing text&#10;&#10;Description automatically generated">
            <a:extLst>
              <a:ext uri="{FF2B5EF4-FFF2-40B4-BE49-F238E27FC236}">
                <a16:creationId xmlns:a16="http://schemas.microsoft.com/office/drawing/2014/main" id="{3635F3EC-7AAB-4B9A-AA14-21CF43D84308}"/>
              </a:ext>
            </a:extLst>
          </p:cNvPr>
          <p:cNvPicPr>
            <a:picLocks noChangeAspect="1"/>
          </p:cNvPicPr>
          <p:nvPr/>
        </p:nvPicPr>
        <p:blipFill>
          <a:blip r:embed="rId4"/>
          <a:stretch>
            <a:fillRect/>
          </a:stretch>
        </p:blipFill>
        <p:spPr>
          <a:xfrm>
            <a:off x="720000" y="623969"/>
            <a:ext cx="2366100" cy="996031"/>
          </a:xfrm>
          <a:prstGeom prst="rect">
            <a:avLst/>
          </a:prstGeom>
        </p:spPr>
      </p:pic>
    </p:spTree>
    <p:extLst>
      <p:ext uri="{BB962C8B-B14F-4D97-AF65-F5344CB8AC3E}">
        <p14:creationId xmlns:p14="http://schemas.microsoft.com/office/powerpoint/2010/main" val="60393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400" dirty="0">
                <a:solidFill>
                  <a:srgbClr val="AF006E"/>
                </a:solidFill>
                <a:latin typeface="Cambria" panose="02040503050406030204" pitchFamily="18" charset="0"/>
                <a:ea typeface="Cambria" panose="02040503050406030204" pitchFamily="18" charset="0"/>
              </a:rPr>
              <a:t>Philippians 4. 4-13</a:t>
            </a:r>
            <a:endParaRPr lang="en-GB" sz="5400" dirty="0">
              <a:solidFill>
                <a:srgbClr val="AF006E"/>
              </a:solidFill>
              <a:latin typeface="Cambria" panose="02040503050406030204" pitchFamily="18" charset="0"/>
              <a:ea typeface="Cambria" panose="02040503050406030204" pitchFamily="18" charset="0"/>
              <a:cs typeface="Cambria" charset="0"/>
            </a:endParaRPr>
          </a:p>
        </p:txBody>
      </p:sp>
      <p:sp>
        <p:nvSpPr>
          <p:cNvPr id="3" name="Subtitle 2"/>
          <p:cNvSpPr>
            <a:spLocks noGrp="1"/>
          </p:cNvSpPr>
          <p:nvPr>
            <p:ph type="subTitle" idx="1"/>
          </p:nvPr>
        </p:nvSpPr>
        <p:spPr>
          <a:xfrm>
            <a:off x="720000" y="1979999"/>
            <a:ext cx="7739788" cy="4098071"/>
          </a:xfrm>
        </p:spPr>
        <p:txBody>
          <a:bodyPr>
            <a:normAutofit fontScale="92500"/>
          </a:bodyPr>
          <a:lstStyle/>
          <a:p>
            <a:pPr marL="342900" indent="-342900" algn="l">
              <a:buFont typeface="Arial" panose="020B0604020202020204" pitchFamily="34" charset="0"/>
              <a:buChar char="•"/>
            </a:pPr>
            <a:r>
              <a:rPr lang="en-GB" sz="3200" dirty="0">
                <a:solidFill>
                  <a:schemeClr val="tx1">
                    <a:lumMod val="85000"/>
                    <a:lumOff val="15000"/>
                  </a:schemeClr>
                </a:solidFill>
              </a:rPr>
              <a:t>Listen to the Word read out loud…</a:t>
            </a:r>
          </a:p>
          <a:p>
            <a:pPr marL="342900" indent="-342900" algn="l">
              <a:buFont typeface="Arial" panose="020B0604020202020204" pitchFamily="34" charset="0"/>
              <a:buChar char="•"/>
            </a:pPr>
            <a:r>
              <a:rPr lang="en-GB" sz="3200" dirty="0">
                <a:solidFill>
                  <a:schemeClr val="tx1">
                    <a:lumMod val="85000"/>
                    <a:lumOff val="15000"/>
                  </a:schemeClr>
                </a:solidFill>
              </a:rPr>
              <a:t>Where does it capture your attention today?</a:t>
            </a:r>
          </a:p>
          <a:p>
            <a:pPr marL="800100" lvl="1" indent="-342900" algn="l">
              <a:buFont typeface="Arial" panose="020B0604020202020204" pitchFamily="34" charset="0"/>
              <a:buChar char="•"/>
            </a:pPr>
            <a:r>
              <a:rPr lang="en-GB" sz="2800" dirty="0">
                <a:solidFill>
                  <a:schemeClr val="tx1">
                    <a:lumMod val="85000"/>
                    <a:lumOff val="15000"/>
                  </a:schemeClr>
                </a:solidFill>
              </a:rPr>
              <a:t>Word or phrase?</a:t>
            </a:r>
          </a:p>
          <a:p>
            <a:pPr marL="800100" lvl="1" indent="-342900" algn="l">
              <a:buFont typeface="Arial" panose="020B0604020202020204" pitchFamily="34" charset="0"/>
              <a:buChar char="•"/>
            </a:pPr>
            <a:r>
              <a:rPr lang="en-GB" sz="2800" dirty="0">
                <a:solidFill>
                  <a:schemeClr val="tx1">
                    <a:lumMod val="85000"/>
                    <a:lumOff val="15000"/>
                  </a:schemeClr>
                </a:solidFill>
              </a:rPr>
              <a:t>Surprising, noticed for first time, challenging….?</a:t>
            </a:r>
          </a:p>
          <a:p>
            <a:pPr marL="342900" indent="-342900" algn="l">
              <a:buFont typeface="Arial" panose="020B0604020202020204" pitchFamily="34" charset="0"/>
              <a:buChar char="•"/>
            </a:pPr>
            <a:r>
              <a:rPr lang="en-GB" sz="3200" dirty="0">
                <a:solidFill>
                  <a:schemeClr val="tx1">
                    <a:lumMod val="85000"/>
                    <a:lumOff val="15000"/>
                  </a:schemeClr>
                </a:solidFill>
              </a:rPr>
              <a:t>Share with a ‘reasonably friendly-looking </a:t>
            </a:r>
            <a:br>
              <a:rPr lang="en-GB" sz="3200" dirty="0">
                <a:solidFill>
                  <a:schemeClr val="tx1">
                    <a:lumMod val="85000"/>
                    <a:lumOff val="15000"/>
                  </a:schemeClr>
                </a:solidFill>
              </a:rPr>
            </a:br>
            <a:r>
              <a:rPr lang="en-GB" sz="3200" dirty="0">
                <a:solidFill>
                  <a:schemeClr val="tx1">
                    <a:lumMod val="85000"/>
                    <a:lumOff val="15000"/>
                  </a:schemeClr>
                </a:solidFill>
              </a:rPr>
              <a:t> stranger’</a:t>
            </a:r>
          </a:p>
          <a:p>
            <a:pPr marL="342900" indent="-342900" algn="l">
              <a:buFont typeface="Arial" panose="020B0604020202020204" pitchFamily="34" charset="0"/>
              <a:buChar char="•"/>
            </a:pPr>
            <a:r>
              <a:rPr lang="en-GB" sz="3200" dirty="0">
                <a:solidFill>
                  <a:schemeClr val="tx1">
                    <a:lumMod val="85000"/>
                    <a:lumOff val="15000"/>
                  </a:schemeClr>
                </a:solidFill>
              </a:rPr>
              <a:t>Report back what your “reasonably  friendly looking stranger” noticed…</a:t>
            </a:r>
          </a:p>
          <a:p>
            <a:pPr algn="l"/>
            <a:endParaRPr lang="en-US" sz="3200" dirty="0"/>
          </a:p>
        </p:txBody>
      </p:sp>
    </p:spTree>
    <p:extLst>
      <p:ext uri="{BB962C8B-B14F-4D97-AF65-F5344CB8AC3E}">
        <p14:creationId xmlns:p14="http://schemas.microsoft.com/office/powerpoint/2010/main" val="8710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GB" sz="5400" dirty="0">
                <a:solidFill>
                  <a:srgbClr val="AF006E"/>
                </a:solidFill>
                <a:latin typeface="Cambria" charset="0"/>
                <a:ea typeface="Cambria" charset="0"/>
                <a:cs typeface="Cambria" charset="0"/>
              </a:rPr>
              <a:t>Opening prayer</a:t>
            </a:r>
          </a:p>
        </p:txBody>
      </p:sp>
      <p:sp>
        <p:nvSpPr>
          <p:cNvPr id="3" name="Subtitle 2"/>
          <p:cNvSpPr>
            <a:spLocks noGrp="1"/>
          </p:cNvSpPr>
          <p:nvPr>
            <p:ph type="subTitle" idx="1"/>
          </p:nvPr>
        </p:nvSpPr>
        <p:spPr>
          <a:xfrm>
            <a:off x="720000" y="1979999"/>
            <a:ext cx="7739788" cy="4098071"/>
          </a:xfrm>
        </p:spPr>
        <p:txBody>
          <a:bodyPr>
            <a:normAutofit fontScale="77500" lnSpcReduction="20000"/>
          </a:bodyPr>
          <a:lstStyle/>
          <a:p>
            <a:pPr algn="l"/>
            <a:r>
              <a:rPr lang="en-GB" sz="3200" dirty="0">
                <a:solidFill>
                  <a:schemeClr val="tx1">
                    <a:lumMod val="85000"/>
                    <a:lumOff val="15000"/>
                  </a:schemeClr>
                </a:solidFill>
              </a:rPr>
              <a:t>Loving God,</a:t>
            </a:r>
          </a:p>
          <a:p>
            <a:pPr algn="l"/>
            <a:r>
              <a:rPr lang="en-GB" sz="3200" dirty="0">
                <a:solidFill>
                  <a:schemeClr val="tx1">
                    <a:lumMod val="85000"/>
                    <a:lumOff val="15000"/>
                  </a:schemeClr>
                </a:solidFill>
              </a:rPr>
              <a:t>Though our destination is not yet clear,  </a:t>
            </a:r>
          </a:p>
          <a:p>
            <a:pPr algn="l"/>
            <a:r>
              <a:rPr lang="en-GB" sz="3200" dirty="0">
                <a:solidFill>
                  <a:schemeClr val="tx1">
                    <a:lumMod val="85000"/>
                    <a:lumOff val="15000"/>
                  </a:schemeClr>
                </a:solidFill>
              </a:rPr>
              <a:t>May we trust in Your graceful promises; </a:t>
            </a:r>
          </a:p>
          <a:p>
            <a:pPr algn="l"/>
            <a:r>
              <a:rPr lang="en-GB" sz="3200" dirty="0">
                <a:solidFill>
                  <a:schemeClr val="tx1">
                    <a:lumMod val="85000"/>
                    <a:lumOff val="15000"/>
                  </a:schemeClr>
                </a:solidFill>
              </a:rPr>
              <a:t>Though we are uncertain of ourselves, </a:t>
            </a:r>
          </a:p>
          <a:p>
            <a:pPr algn="l"/>
            <a:r>
              <a:rPr lang="en-GB" sz="3200" dirty="0">
                <a:solidFill>
                  <a:schemeClr val="tx1">
                    <a:lumMod val="85000"/>
                    <a:lumOff val="15000"/>
                  </a:schemeClr>
                </a:solidFill>
              </a:rPr>
              <a:t>May we be rooted in Your loving regard; </a:t>
            </a:r>
          </a:p>
          <a:p>
            <a:pPr algn="l"/>
            <a:r>
              <a:rPr lang="en-GB" sz="3200" dirty="0">
                <a:solidFill>
                  <a:schemeClr val="tx1">
                    <a:lumMod val="85000"/>
                    <a:lumOff val="15000"/>
                  </a:schemeClr>
                </a:solidFill>
              </a:rPr>
              <a:t>Though our attention is inclined to wander, </a:t>
            </a:r>
          </a:p>
          <a:p>
            <a:pPr algn="l"/>
            <a:r>
              <a:rPr lang="en-GB" sz="3200" dirty="0">
                <a:solidFill>
                  <a:schemeClr val="tx1">
                    <a:lumMod val="85000"/>
                    <a:lumOff val="15000"/>
                  </a:schemeClr>
                </a:solidFill>
              </a:rPr>
              <a:t>May we hear the things You are saying;</a:t>
            </a:r>
          </a:p>
          <a:p>
            <a:pPr algn="l"/>
            <a:r>
              <a:rPr lang="en-GB" sz="3200" dirty="0">
                <a:solidFill>
                  <a:schemeClr val="tx1">
                    <a:lumMod val="85000"/>
                    <a:lumOff val="15000"/>
                  </a:schemeClr>
                </a:solidFill>
              </a:rPr>
              <a:t>Though we often neglect Your influence,</a:t>
            </a:r>
          </a:p>
          <a:p>
            <a:pPr algn="l"/>
            <a:r>
              <a:rPr lang="en-GB" sz="3200" dirty="0">
                <a:solidFill>
                  <a:schemeClr val="tx1">
                    <a:lumMod val="85000"/>
                    <a:lumOff val="15000"/>
                  </a:schemeClr>
                </a:solidFill>
              </a:rPr>
              <a:t>May we be convicted of Your power to change,</a:t>
            </a:r>
          </a:p>
          <a:p>
            <a:pPr algn="l"/>
            <a:r>
              <a:rPr lang="en-GB" sz="3200" dirty="0">
                <a:solidFill>
                  <a:schemeClr val="tx1">
                    <a:lumMod val="85000"/>
                    <a:lumOff val="15000"/>
                  </a:schemeClr>
                </a:solidFill>
              </a:rPr>
              <a:t>In Jesus Christ our Lord,  Amen.</a:t>
            </a:r>
          </a:p>
          <a:p>
            <a:pPr algn="l"/>
            <a:endParaRPr lang="en-US" sz="3200" dirty="0"/>
          </a:p>
        </p:txBody>
      </p:sp>
    </p:spTree>
    <p:extLst>
      <p:ext uri="{BB962C8B-B14F-4D97-AF65-F5344CB8AC3E}">
        <p14:creationId xmlns:p14="http://schemas.microsoft.com/office/powerpoint/2010/main" val="266597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chor="t">
            <a:normAutofit fontScale="90000"/>
          </a:bodyPr>
          <a:lstStyle/>
          <a:p>
            <a:pPr algn="l"/>
            <a:r>
              <a:rPr lang="en-US" sz="3600" dirty="0">
                <a:solidFill>
                  <a:srgbClr val="AF006E"/>
                </a:solidFill>
                <a:latin typeface="Cambria" charset="0"/>
                <a:ea typeface="Cambria" charset="0"/>
                <a:cs typeface="Cambria" charset="0"/>
              </a:rPr>
              <a:t>Philippians 4. 4-13</a:t>
            </a:r>
          </a:p>
        </p:txBody>
      </p:sp>
      <p:sp>
        <p:nvSpPr>
          <p:cNvPr id="5" name="Content Placeholder 4">
            <a:extLst>
              <a:ext uri="{FF2B5EF4-FFF2-40B4-BE49-F238E27FC236}">
                <a16:creationId xmlns:a16="http://schemas.microsoft.com/office/drawing/2014/main" id="{254B3690-C0D8-4963-8B73-466E9B859D94}"/>
              </a:ext>
            </a:extLst>
          </p:cNvPr>
          <p:cNvSpPr>
            <a:spLocks noGrp="1"/>
          </p:cNvSpPr>
          <p:nvPr>
            <p:ph idx="1"/>
          </p:nvPr>
        </p:nvSpPr>
        <p:spPr>
          <a:xfrm>
            <a:off x="628650" y="990600"/>
            <a:ext cx="7886700" cy="5502273"/>
          </a:xfrm>
        </p:spPr>
        <p:txBody>
          <a:bodyPr>
            <a:normAutofit fontScale="92500" lnSpcReduction="10000"/>
          </a:bodyPr>
          <a:lstStyle/>
          <a:p>
            <a:pPr marL="0" marR="0" indent="0" algn="l">
              <a:lnSpc>
                <a:spcPct val="119000"/>
              </a:lnSpc>
              <a:spcBef>
                <a:spcPts val="0"/>
              </a:spcBef>
              <a:spcAft>
                <a:spcPts val="600"/>
              </a:spcAft>
              <a:buNone/>
            </a:pPr>
            <a:r>
              <a:rPr lang="en-GB" sz="1800" kern="1400" baseline="30000" dirty="0">
                <a:ln>
                  <a:noFill/>
                </a:ln>
                <a:solidFill>
                  <a:schemeClr val="tx1">
                    <a:lumMod val="85000"/>
                    <a:lumOff val="15000"/>
                  </a:schemeClr>
                </a:solidFill>
                <a:effectLst/>
                <a:latin typeface="Calibri" panose="020F0502020204030204" pitchFamily="34" charset="0"/>
              </a:rPr>
              <a:t>4 </a:t>
            </a:r>
            <a:r>
              <a:rPr lang="en-GB" sz="1800" kern="1400" dirty="0">
                <a:ln>
                  <a:noFill/>
                </a:ln>
                <a:solidFill>
                  <a:schemeClr val="tx1">
                    <a:lumMod val="85000"/>
                    <a:lumOff val="15000"/>
                  </a:schemeClr>
                </a:solidFill>
                <a:effectLst/>
                <a:latin typeface="Calibri" panose="020F0502020204030204" pitchFamily="34" charset="0"/>
              </a:rPr>
              <a:t>Rejoice in the Lord always; again I will say, Rejoice. </a:t>
            </a:r>
            <a:r>
              <a:rPr lang="en-GB" sz="1800" kern="1400" baseline="30000" dirty="0">
                <a:ln>
                  <a:noFill/>
                </a:ln>
                <a:solidFill>
                  <a:schemeClr val="tx1">
                    <a:lumMod val="85000"/>
                    <a:lumOff val="15000"/>
                  </a:schemeClr>
                </a:solidFill>
                <a:effectLst/>
                <a:latin typeface="Calibri" panose="020F0502020204030204" pitchFamily="34" charset="0"/>
              </a:rPr>
              <a:t>5 </a:t>
            </a:r>
            <a:r>
              <a:rPr lang="en-GB" sz="1800" kern="1400" dirty="0">
                <a:ln>
                  <a:noFill/>
                </a:ln>
                <a:solidFill>
                  <a:schemeClr val="tx1">
                    <a:lumMod val="85000"/>
                    <a:lumOff val="15000"/>
                  </a:schemeClr>
                </a:solidFill>
                <a:effectLst/>
                <a:latin typeface="Calibri" panose="020F0502020204030204" pitchFamily="34" charset="0"/>
              </a:rPr>
              <a:t>Let your gentleness be known to everyone. The Lord is near. </a:t>
            </a:r>
            <a:r>
              <a:rPr lang="en-GB" sz="1800" kern="1400" baseline="30000" dirty="0">
                <a:ln>
                  <a:noFill/>
                </a:ln>
                <a:solidFill>
                  <a:schemeClr val="tx1">
                    <a:lumMod val="85000"/>
                    <a:lumOff val="15000"/>
                  </a:schemeClr>
                </a:solidFill>
                <a:effectLst/>
                <a:latin typeface="Calibri" panose="020F0502020204030204" pitchFamily="34" charset="0"/>
              </a:rPr>
              <a:t>6 </a:t>
            </a:r>
            <a:r>
              <a:rPr lang="en-GB" sz="1800" kern="1400" dirty="0">
                <a:ln>
                  <a:noFill/>
                </a:ln>
                <a:solidFill>
                  <a:schemeClr val="tx1">
                    <a:lumMod val="85000"/>
                    <a:lumOff val="15000"/>
                  </a:schemeClr>
                </a:solidFill>
                <a:effectLst/>
                <a:latin typeface="Calibri" panose="020F0502020204030204" pitchFamily="34" charset="0"/>
              </a:rPr>
              <a:t>Do not worry about anything, but in everything by prayer and supplication with thanksgiving let your requests be made known to God. </a:t>
            </a:r>
            <a:r>
              <a:rPr lang="en-GB" sz="1800" kern="1400" baseline="30000" dirty="0">
                <a:ln>
                  <a:noFill/>
                </a:ln>
                <a:solidFill>
                  <a:schemeClr val="tx1">
                    <a:lumMod val="85000"/>
                    <a:lumOff val="15000"/>
                  </a:schemeClr>
                </a:solidFill>
                <a:effectLst/>
                <a:latin typeface="Calibri" panose="020F0502020204030204" pitchFamily="34" charset="0"/>
              </a:rPr>
              <a:t>7</a:t>
            </a:r>
            <a:r>
              <a:rPr lang="en-GB" sz="1800" kern="1400" dirty="0">
                <a:ln>
                  <a:noFill/>
                </a:ln>
                <a:solidFill>
                  <a:schemeClr val="tx1">
                    <a:lumMod val="85000"/>
                    <a:lumOff val="15000"/>
                  </a:schemeClr>
                </a:solidFill>
                <a:effectLst/>
                <a:latin typeface="Calibri" panose="020F0502020204030204" pitchFamily="34" charset="0"/>
              </a:rPr>
              <a:t> And the peace of God, which surpasses all understanding, will guard your hearts and your minds in Christ Jesus.</a:t>
            </a:r>
          </a:p>
          <a:p>
            <a:pPr marL="0" marR="0" indent="0" algn="l">
              <a:lnSpc>
                <a:spcPct val="120000"/>
              </a:lnSpc>
              <a:spcBef>
                <a:spcPts val="0"/>
              </a:spcBef>
              <a:buNone/>
            </a:pPr>
            <a:r>
              <a:rPr lang="en-GB" sz="1800" kern="1400" dirty="0">
                <a:ln>
                  <a:noFill/>
                </a:ln>
                <a:solidFill>
                  <a:schemeClr val="tx1">
                    <a:lumMod val="85000"/>
                    <a:lumOff val="15000"/>
                  </a:schemeClr>
                </a:solidFill>
                <a:effectLst/>
                <a:latin typeface="Calibri" panose="020F0502020204030204" pitchFamily="34" charset="0"/>
              </a:rPr>
              <a:t> </a:t>
            </a:r>
            <a:endParaRPr lang="en-GB" sz="1000" kern="1400" dirty="0">
              <a:ln>
                <a:noFill/>
              </a:ln>
              <a:solidFill>
                <a:schemeClr val="tx1">
                  <a:lumMod val="85000"/>
                  <a:lumOff val="15000"/>
                </a:schemeClr>
              </a:solidFill>
              <a:effectLst/>
              <a:latin typeface="Calibri" panose="020F0502020204030204" pitchFamily="34" charset="0"/>
            </a:endParaRPr>
          </a:p>
          <a:p>
            <a:pPr marL="0" marR="0" indent="0" algn="l">
              <a:lnSpc>
                <a:spcPct val="119000"/>
              </a:lnSpc>
              <a:spcBef>
                <a:spcPts val="0"/>
              </a:spcBef>
              <a:spcAft>
                <a:spcPts val="600"/>
              </a:spcAft>
              <a:buNone/>
            </a:pPr>
            <a:r>
              <a:rPr lang="en-GB" sz="1800" kern="1400" baseline="30000" dirty="0">
                <a:ln>
                  <a:noFill/>
                </a:ln>
                <a:solidFill>
                  <a:schemeClr val="tx1">
                    <a:lumMod val="85000"/>
                    <a:lumOff val="15000"/>
                  </a:schemeClr>
                </a:solidFill>
                <a:effectLst/>
                <a:latin typeface="Calibri" panose="020F0502020204030204" pitchFamily="34" charset="0"/>
              </a:rPr>
              <a:t>8</a:t>
            </a:r>
            <a:r>
              <a:rPr lang="en-GB" sz="1800" kern="1400" dirty="0">
                <a:ln>
                  <a:noFill/>
                </a:ln>
                <a:solidFill>
                  <a:schemeClr val="tx1">
                    <a:lumMod val="85000"/>
                    <a:lumOff val="15000"/>
                  </a:schemeClr>
                </a:solidFill>
                <a:effectLst/>
                <a:latin typeface="Calibri" panose="020F0502020204030204" pitchFamily="34" charset="0"/>
              </a:rPr>
              <a:t> Finally, beloved, whatever is true, whatever is honourable, whatever is just, whatever is pure, whatever is pleasing, whatever is commendable, if there is any excellence and if there is anything worthy of praise, think about these things. </a:t>
            </a:r>
            <a:r>
              <a:rPr lang="en-GB" sz="1800" kern="1400" baseline="30000" dirty="0">
                <a:ln>
                  <a:noFill/>
                </a:ln>
                <a:solidFill>
                  <a:schemeClr val="tx1">
                    <a:lumMod val="85000"/>
                    <a:lumOff val="15000"/>
                  </a:schemeClr>
                </a:solidFill>
                <a:effectLst/>
                <a:latin typeface="Calibri" panose="020F0502020204030204" pitchFamily="34" charset="0"/>
              </a:rPr>
              <a:t>9</a:t>
            </a:r>
            <a:r>
              <a:rPr lang="en-GB" sz="1800" kern="1400" dirty="0">
                <a:ln>
                  <a:noFill/>
                </a:ln>
                <a:solidFill>
                  <a:schemeClr val="tx1">
                    <a:lumMod val="85000"/>
                    <a:lumOff val="15000"/>
                  </a:schemeClr>
                </a:solidFill>
                <a:effectLst/>
                <a:latin typeface="Calibri" panose="020F0502020204030204" pitchFamily="34" charset="0"/>
              </a:rPr>
              <a:t> Keep on doing the things that you have learned and received and heard and seen in me, and the God of peace will be with you.</a:t>
            </a:r>
          </a:p>
          <a:p>
            <a:pPr marL="0" marR="0" indent="0" algn="l">
              <a:lnSpc>
                <a:spcPct val="120000"/>
              </a:lnSpc>
              <a:spcBef>
                <a:spcPts val="0"/>
              </a:spcBef>
              <a:buNone/>
            </a:pPr>
            <a:r>
              <a:rPr lang="en-GB" sz="1800" kern="1400" dirty="0">
                <a:ln>
                  <a:noFill/>
                </a:ln>
                <a:solidFill>
                  <a:schemeClr val="tx1">
                    <a:lumMod val="85000"/>
                    <a:lumOff val="15000"/>
                  </a:schemeClr>
                </a:solidFill>
                <a:effectLst/>
                <a:latin typeface="Calibri" panose="020F0502020204030204" pitchFamily="34" charset="0"/>
              </a:rPr>
              <a:t> </a:t>
            </a:r>
            <a:endParaRPr lang="en-GB" sz="1800" kern="1400" dirty="0">
              <a:solidFill>
                <a:schemeClr val="tx1">
                  <a:lumMod val="85000"/>
                  <a:lumOff val="15000"/>
                </a:schemeClr>
              </a:solidFill>
              <a:latin typeface="Calibri" panose="020F0502020204030204" pitchFamily="34" charset="0"/>
            </a:endParaRPr>
          </a:p>
          <a:p>
            <a:pPr marL="0" marR="0" indent="0" algn="l">
              <a:lnSpc>
                <a:spcPct val="119000"/>
              </a:lnSpc>
              <a:spcBef>
                <a:spcPts val="0"/>
              </a:spcBef>
              <a:spcAft>
                <a:spcPts val="600"/>
              </a:spcAft>
              <a:buNone/>
            </a:pPr>
            <a:r>
              <a:rPr lang="en-GB" sz="1800" kern="1400" baseline="30000" dirty="0">
                <a:ln>
                  <a:noFill/>
                </a:ln>
                <a:solidFill>
                  <a:schemeClr val="tx1">
                    <a:lumMod val="85000"/>
                    <a:lumOff val="15000"/>
                  </a:schemeClr>
                </a:solidFill>
                <a:effectLst/>
                <a:latin typeface="Calibri" panose="020F0502020204030204" pitchFamily="34" charset="0"/>
              </a:rPr>
              <a:t>10</a:t>
            </a:r>
            <a:r>
              <a:rPr lang="en-GB" sz="1800" kern="1400" dirty="0">
                <a:ln>
                  <a:noFill/>
                </a:ln>
                <a:solidFill>
                  <a:schemeClr val="tx1">
                    <a:lumMod val="85000"/>
                    <a:lumOff val="15000"/>
                  </a:schemeClr>
                </a:solidFill>
                <a:effectLst/>
                <a:latin typeface="Calibri" panose="020F0502020204030204" pitchFamily="34" charset="0"/>
              </a:rPr>
              <a:t> I rejoice in the Lord greatly that now at last you have revived your concern for me; indeed, you were concerned for me, but had no opportunity to show it. </a:t>
            </a:r>
            <a:r>
              <a:rPr lang="en-GB" sz="1800" kern="1400" baseline="30000" dirty="0">
                <a:ln>
                  <a:noFill/>
                </a:ln>
                <a:solidFill>
                  <a:schemeClr val="tx1">
                    <a:lumMod val="85000"/>
                    <a:lumOff val="15000"/>
                  </a:schemeClr>
                </a:solidFill>
                <a:effectLst/>
                <a:latin typeface="Calibri" panose="020F0502020204030204" pitchFamily="34" charset="0"/>
              </a:rPr>
              <a:t>11</a:t>
            </a:r>
            <a:r>
              <a:rPr lang="en-GB" sz="1800" kern="1400" dirty="0">
                <a:ln>
                  <a:noFill/>
                </a:ln>
                <a:solidFill>
                  <a:schemeClr val="tx1">
                    <a:lumMod val="85000"/>
                    <a:lumOff val="15000"/>
                  </a:schemeClr>
                </a:solidFill>
                <a:effectLst/>
                <a:latin typeface="Calibri" panose="020F0502020204030204" pitchFamily="34" charset="0"/>
              </a:rPr>
              <a:t> Not that I am referring to being in need; for I have learned to be content with whatever I have. </a:t>
            </a:r>
            <a:r>
              <a:rPr lang="en-GB" sz="1800" kern="1400" baseline="30000" dirty="0">
                <a:ln>
                  <a:noFill/>
                </a:ln>
                <a:solidFill>
                  <a:schemeClr val="tx1">
                    <a:lumMod val="85000"/>
                    <a:lumOff val="15000"/>
                  </a:schemeClr>
                </a:solidFill>
                <a:effectLst/>
                <a:latin typeface="Calibri" panose="020F0502020204030204" pitchFamily="34" charset="0"/>
              </a:rPr>
              <a:t>12</a:t>
            </a:r>
            <a:r>
              <a:rPr lang="en-GB" sz="1800" kern="1400" dirty="0">
                <a:ln>
                  <a:noFill/>
                </a:ln>
                <a:solidFill>
                  <a:schemeClr val="tx1">
                    <a:lumMod val="85000"/>
                    <a:lumOff val="15000"/>
                  </a:schemeClr>
                </a:solidFill>
                <a:effectLst/>
                <a:latin typeface="Calibri" panose="020F0502020204030204" pitchFamily="34" charset="0"/>
              </a:rPr>
              <a:t> I know what it is to have little, and I know what it is to have plenty. In any and all circumstances I have learned the secret of being well-fed and of going hungry, of having plenty and of being in need. </a:t>
            </a:r>
            <a:r>
              <a:rPr lang="en-GB" sz="1800" kern="1400" baseline="30000" dirty="0">
                <a:ln>
                  <a:noFill/>
                </a:ln>
                <a:solidFill>
                  <a:schemeClr val="tx1">
                    <a:lumMod val="85000"/>
                    <a:lumOff val="15000"/>
                  </a:schemeClr>
                </a:solidFill>
                <a:effectLst/>
                <a:latin typeface="Calibri" panose="020F0502020204030204" pitchFamily="34" charset="0"/>
              </a:rPr>
              <a:t>13</a:t>
            </a:r>
            <a:r>
              <a:rPr lang="en-GB" sz="1800" kern="1400" dirty="0">
                <a:ln>
                  <a:noFill/>
                </a:ln>
                <a:solidFill>
                  <a:schemeClr val="tx1">
                    <a:lumMod val="85000"/>
                    <a:lumOff val="15000"/>
                  </a:schemeClr>
                </a:solidFill>
                <a:effectLst/>
                <a:latin typeface="Calibri" panose="020F0502020204030204" pitchFamily="34" charset="0"/>
              </a:rPr>
              <a:t> I can do all things through him who strengthens me. </a:t>
            </a:r>
          </a:p>
          <a:p>
            <a:endParaRPr lang="en-GB" dirty="0">
              <a:solidFill>
                <a:schemeClr val="tx1">
                  <a:lumMod val="85000"/>
                  <a:lumOff val="15000"/>
                </a:schemeClr>
              </a:solidFill>
            </a:endParaRPr>
          </a:p>
        </p:txBody>
      </p:sp>
    </p:spTree>
    <p:extLst>
      <p:ext uri="{BB962C8B-B14F-4D97-AF65-F5344CB8AC3E}">
        <p14:creationId xmlns:p14="http://schemas.microsoft.com/office/powerpoint/2010/main" val="343507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5000" dirty="0">
                <a:solidFill>
                  <a:srgbClr val="AF006E"/>
                </a:solidFill>
                <a:latin typeface="Cambria" charset="0"/>
                <a:ea typeface="Cambria" charset="0"/>
                <a:cs typeface="Cambria" charset="0"/>
              </a:rPr>
              <a:t>Closing prayer</a:t>
            </a:r>
          </a:p>
        </p:txBody>
      </p:sp>
      <p:sp>
        <p:nvSpPr>
          <p:cNvPr id="4" name="Content Placeholder 3">
            <a:extLst>
              <a:ext uri="{FF2B5EF4-FFF2-40B4-BE49-F238E27FC236}">
                <a16:creationId xmlns:a16="http://schemas.microsoft.com/office/drawing/2014/main" id="{13B50D56-E234-4B7D-AF88-65490E48AC9C}"/>
              </a:ext>
            </a:extLst>
          </p:cNvPr>
          <p:cNvSpPr>
            <a:spLocks noGrp="1"/>
          </p:cNvSpPr>
          <p:nvPr>
            <p:ph idx="1"/>
          </p:nvPr>
        </p:nvSpPr>
        <p:spPr/>
        <p:txBody>
          <a:bodyPr/>
          <a:lstStyle/>
          <a:p>
            <a:pPr marL="0" indent="0">
              <a:buNone/>
            </a:pPr>
            <a:r>
              <a:rPr lang="en-GB" dirty="0">
                <a:solidFill>
                  <a:schemeClr val="tx1">
                    <a:lumMod val="85000"/>
                    <a:lumOff val="15000"/>
                  </a:schemeClr>
                </a:solidFill>
              </a:rPr>
              <a:t>Loving God,</a:t>
            </a:r>
          </a:p>
          <a:p>
            <a:pPr marL="0" indent="0">
              <a:buNone/>
            </a:pPr>
            <a:r>
              <a:rPr lang="en-GB" dirty="0">
                <a:solidFill>
                  <a:schemeClr val="tx1">
                    <a:lumMod val="85000"/>
                    <a:lumOff val="15000"/>
                  </a:schemeClr>
                </a:solidFill>
              </a:rPr>
              <a:t>We thank you that we are able to listen to you</a:t>
            </a:r>
          </a:p>
          <a:p>
            <a:pPr marL="0" indent="0">
              <a:buNone/>
            </a:pPr>
            <a:r>
              <a:rPr lang="en-GB" dirty="0">
                <a:solidFill>
                  <a:schemeClr val="tx1">
                    <a:lumMod val="85000"/>
                    <a:lumOff val="15000"/>
                  </a:schemeClr>
                </a:solidFill>
              </a:rPr>
              <a:t>Through scripture and each other.</a:t>
            </a:r>
          </a:p>
          <a:p>
            <a:pPr marL="0" indent="0">
              <a:buNone/>
            </a:pPr>
            <a:r>
              <a:rPr lang="en-GB" dirty="0">
                <a:solidFill>
                  <a:schemeClr val="tx1">
                    <a:lumMod val="85000"/>
                    <a:lumOff val="15000"/>
                  </a:schemeClr>
                </a:solidFill>
              </a:rPr>
              <a:t>Help us to hold your words in our hearts.</a:t>
            </a:r>
          </a:p>
          <a:p>
            <a:pPr marL="0" indent="0">
              <a:buNone/>
            </a:pPr>
            <a:r>
              <a:rPr lang="en-GB" dirty="0">
                <a:solidFill>
                  <a:schemeClr val="tx1">
                    <a:lumMod val="85000"/>
                    <a:lumOff val="15000"/>
                  </a:schemeClr>
                </a:solidFill>
              </a:rPr>
              <a:t>We ask you to bless us</a:t>
            </a:r>
          </a:p>
          <a:p>
            <a:pPr marL="0" indent="0">
              <a:buNone/>
            </a:pPr>
            <a:r>
              <a:rPr lang="en-GB" dirty="0">
                <a:solidFill>
                  <a:schemeClr val="tx1">
                    <a:lumMod val="85000"/>
                    <a:lumOff val="15000"/>
                  </a:schemeClr>
                </a:solidFill>
              </a:rPr>
              <a:t>In all that we are, and say, and do.</a:t>
            </a:r>
          </a:p>
          <a:p>
            <a:pPr marL="0" indent="0">
              <a:buNone/>
            </a:pPr>
            <a:r>
              <a:rPr lang="en-GB" dirty="0">
                <a:solidFill>
                  <a:schemeClr val="tx1">
                    <a:lumMod val="85000"/>
                    <a:lumOff val="15000"/>
                  </a:schemeClr>
                </a:solidFill>
              </a:rPr>
              <a:t>In Jesus Christ our Lord,  Amen.</a:t>
            </a:r>
          </a:p>
          <a:p>
            <a:pPr marL="0" indent="0">
              <a:buNone/>
            </a:pPr>
            <a:endParaRPr lang="en-GB" dirty="0"/>
          </a:p>
        </p:txBody>
      </p:sp>
    </p:spTree>
    <p:extLst>
      <p:ext uri="{BB962C8B-B14F-4D97-AF65-F5344CB8AC3E}">
        <p14:creationId xmlns:p14="http://schemas.microsoft.com/office/powerpoint/2010/main" val="2019255444"/>
      </p:ext>
    </p:extLst>
  </p:cSld>
  <p:clrMapOvr>
    <a:masterClrMapping/>
  </p:clrMapOvr>
</p:sld>
</file>

<file path=ppt/theme/theme1.xml><?xml version="1.0" encoding="utf-8"?>
<a:theme xmlns:a="http://schemas.openxmlformats.org/drawingml/2006/main" name="Powerpoint template 5 WHITE (Pink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5 WHITE (Pink inner)</Template>
  <TotalTime>51</TotalTime>
  <Words>1279</Words>
  <Application>Microsoft Office PowerPoint</Application>
  <PresentationFormat>On-screen Show (4:3)</PresentationFormat>
  <Paragraphs>72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vt:lpstr>
      <vt:lpstr>Powerpoint template 5 WHITE (Pink inner)</vt:lpstr>
      <vt:lpstr>Dwelling in the Word 2022</vt:lpstr>
      <vt:lpstr>Philippians 4. 4-13</vt:lpstr>
      <vt:lpstr>Opening prayer</vt:lpstr>
      <vt:lpstr>Philippians 4. 4-13</vt:lpstr>
      <vt:lpstr>Closing prayer</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Dwelling in the Word 2022</dc:title>
  <dc:creator>Julia Hill</dc:creator>
  <cp:lastModifiedBy>Julia Hill</cp:lastModifiedBy>
  <cp:revision>3</cp:revision>
  <dcterms:created xsi:type="dcterms:W3CDTF">2022-01-11T10:47:37Z</dcterms:created>
  <dcterms:modified xsi:type="dcterms:W3CDTF">2022-01-11T11:54:01Z</dcterms:modified>
</cp:coreProperties>
</file>